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0"/>
  </p:notesMasterIdLst>
  <p:sldIdLst>
    <p:sldId id="279" r:id="rId2"/>
    <p:sldId id="258" r:id="rId3"/>
    <p:sldId id="267" r:id="rId4"/>
    <p:sldId id="265" r:id="rId5"/>
    <p:sldId id="280" r:id="rId6"/>
    <p:sldId id="260" r:id="rId7"/>
    <p:sldId id="262" r:id="rId8"/>
    <p:sldId id="268" r:id="rId9"/>
    <p:sldId id="270" r:id="rId10"/>
    <p:sldId id="269" r:id="rId11"/>
    <p:sldId id="275" r:id="rId12"/>
    <p:sldId id="271" r:id="rId13"/>
    <p:sldId id="278" r:id="rId14"/>
    <p:sldId id="259" r:id="rId15"/>
    <p:sldId id="264" r:id="rId16"/>
    <p:sldId id="257" r:id="rId17"/>
    <p:sldId id="263" r:id="rId18"/>
    <p:sldId id="272" r:id="rId19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6600"/>
    <a:srgbClr val="008080"/>
    <a:srgbClr val="CC00CC"/>
    <a:srgbClr val="CCCCFF"/>
    <a:srgbClr val="CC66FF"/>
    <a:srgbClr val="FFCC66"/>
    <a:srgbClr val="DDDDDD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77" autoAdjust="0"/>
    <p:restoredTop sz="94709" autoAdjust="0"/>
  </p:normalViewPr>
  <p:slideViewPr>
    <p:cSldViewPr>
      <p:cViewPr>
        <p:scale>
          <a:sx n="70" d="100"/>
          <a:sy n="70" d="100"/>
        </p:scale>
        <p:origin x="-73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oglio%20di%20lavoro%20in%20Rulli%20et%20al%20AISRE.ppt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oglio%20di%20lavoro%20in%20Rulli%20et%20al%20AISRE.ppt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oglio%20di%20lavoro%20in%20Rulli%20et%20al%20AISRE.ppt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oglio%20di%20lavoro%20in%20Rulli%20et%20al%20AISRE.ppt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oglio%20di%20lavoro%20in%20Rulli%20et%20al%20AISRE.ppt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0.12672672672672672"/>
          <c:y val="2.2494887525562571E-2"/>
          <c:w val="0.63304343713792766"/>
          <c:h val="0.86912065439673125"/>
        </c:manualLayout>
      </c:layout>
      <c:barChart>
        <c:barDir val="bar"/>
        <c:grouping val="percentStacked"/>
        <c:ser>
          <c:idx val="0"/>
          <c:order val="0"/>
          <c:tx>
            <c:strRef>
              <c:f>'[Foglio di lavoro in Rulli et al AISRE.pptx]obiettivi2'!$B$2</c:f>
              <c:strCache>
                <c:ptCount val="1"/>
                <c:pt idx="0">
                  <c:v>R&amp;S singole</c:v>
                </c:pt>
              </c:strCache>
            </c:strRef>
          </c:tx>
          <c:spPr>
            <a:solidFill>
              <a:srgbClr val="00B0F0"/>
            </a:solidFill>
            <a:ln w="25400">
              <a:noFill/>
            </a:ln>
          </c:spPr>
          <c:cat>
            <c:strRef>
              <c:f>'[Foglio di lavoro in Rulli et al AISRE.pptx]obiettivi2'!$A$3:$A$21</c:f>
              <c:strCache>
                <c:ptCount val="19"/>
                <c:pt idx="0">
                  <c:v>LOM</c:v>
                </c:pt>
                <c:pt idx="1">
                  <c:v>FVG</c:v>
                </c:pt>
                <c:pt idx="2">
                  <c:v>LIG</c:v>
                </c:pt>
                <c:pt idx="3">
                  <c:v>Trento</c:v>
                </c:pt>
                <c:pt idx="4">
                  <c:v>ABR</c:v>
                </c:pt>
                <c:pt idx="5">
                  <c:v>VEN</c:v>
                </c:pt>
                <c:pt idx="6">
                  <c:v>TOS</c:v>
                </c:pt>
                <c:pt idx="7">
                  <c:v>VDA</c:v>
                </c:pt>
                <c:pt idx="8">
                  <c:v>PIE</c:v>
                </c:pt>
                <c:pt idx="9">
                  <c:v>E-R</c:v>
                </c:pt>
                <c:pt idx="10">
                  <c:v>MAR</c:v>
                </c:pt>
                <c:pt idx="11">
                  <c:v>UMB</c:v>
                </c:pt>
                <c:pt idx="12">
                  <c:v>LAZ</c:v>
                </c:pt>
                <c:pt idx="13">
                  <c:v>MOL</c:v>
                </c:pt>
                <c:pt idx="14">
                  <c:v>SIC</c:v>
                </c:pt>
                <c:pt idx="15">
                  <c:v>SAR</c:v>
                </c:pt>
                <c:pt idx="16">
                  <c:v>CAM</c:v>
                </c:pt>
                <c:pt idx="17">
                  <c:v>PUG</c:v>
                </c:pt>
                <c:pt idx="18">
                  <c:v>BAS</c:v>
                </c:pt>
              </c:strCache>
            </c:strRef>
          </c:cat>
          <c:val>
            <c:numRef>
              <c:f>'[Foglio di lavoro in Rulli et al AISRE.pptx]obiettivi2'!$B$3:$B$21</c:f>
              <c:numCache>
                <c:formatCode>General</c:formatCode>
                <c:ptCount val="19"/>
                <c:pt idx="0">
                  <c:v>87000000</c:v>
                </c:pt>
                <c:pt idx="1">
                  <c:v>38300000</c:v>
                </c:pt>
                <c:pt idx="2">
                  <c:v>142000000</c:v>
                </c:pt>
                <c:pt idx="3">
                  <c:v>18000000</c:v>
                </c:pt>
                <c:pt idx="4">
                  <c:v>17450000</c:v>
                </c:pt>
                <c:pt idx="5">
                  <c:v>80000000</c:v>
                </c:pt>
                <c:pt idx="6">
                  <c:v>93205000</c:v>
                </c:pt>
                <c:pt idx="7">
                  <c:v>2230000</c:v>
                </c:pt>
                <c:pt idx="8">
                  <c:v>250000000</c:v>
                </c:pt>
                <c:pt idx="9">
                  <c:v>0</c:v>
                </c:pt>
                <c:pt idx="10">
                  <c:v>27038000</c:v>
                </c:pt>
                <c:pt idx="11">
                  <c:v>38000000</c:v>
                </c:pt>
                <c:pt idx="12">
                  <c:v>98000000</c:v>
                </c:pt>
                <c:pt idx="13">
                  <c:v>19500000</c:v>
                </c:pt>
                <c:pt idx="14">
                  <c:v>22500000</c:v>
                </c:pt>
                <c:pt idx="15">
                  <c:v>101210000</c:v>
                </c:pt>
                <c:pt idx="16">
                  <c:v>25000000</c:v>
                </c:pt>
                <c:pt idx="17">
                  <c:v>78000000</c:v>
                </c:pt>
                <c:pt idx="18">
                  <c:v>5225000</c:v>
                </c:pt>
              </c:numCache>
            </c:numRef>
          </c:val>
        </c:ser>
        <c:ser>
          <c:idx val="1"/>
          <c:order val="1"/>
          <c:tx>
            <c:strRef>
              <c:f>'[Foglio di lavoro in Rulli et al AISRE.pptx]obiettivi2'!$C$2</c:f>
              <c:strCache>
                <c:ptCount val="1"/>
                <c:pt idx="0">
                  <c:v>R&amp;S collab</c:v>
                </c:pt>
              </c:strCache>
            </c:strRef>
          </c:tx>
          <c:spPr>
            <a:solidFill>
              <a:srgbClr val="99CCFF"/>
            </a:solidFill>
            <a:ln w="25400">
              <a:noFill/>
            </a:ln>
          </c:spPr>
          <c:cat>
            <c:strRef>
              <c:f>'[Foglio di lavoro in Rulli et al AISRE.pptx]obiettivi2'!$A$3:$A$21</c:f>
              <c:strCache>
                <c:ptCount val="19"/>
                <c:pt idx="0">
                  <c:v>LOM</c:v>
                </c:pt>
                <c:pt idx="1">
                  <c:v>FVG</c:v>
                </c:pt>
                <c:pt idx="2">
                  <c:v>LIG</c:v>
                </c:pt>
                <c:pt idx="3">
                  <c:v>Trento</c:v>
                </c:pt>
                <c:pt idx="4">
                  <c:v>ABR</c:v>
                </c:pt>
                <c:pt idx="5">
                  <c:v>VEN</c:v>
                </c:pt>
                <c:pt idx="6">
                  <c:v>TOS</c:v>
                </c:pt>
                <c:pt idx="7">
                  <c:v>VDA</c:v>
                </c:pt>
                <c:pt idx="8">
                  <c:v>PIE</c:v>
                </c:pt>
                <c:pt idx="9">
                  <c:v>E-R</c:v>
                </c:pt>
                <c:pt idx="10">
                  <c:v>MAR</c:v>
                </c:pt>
                <c:pt idx="11">
                  <c:v>UMB</c:v>
                </c:pt>
                <c:pt idx="12">
                  <c:v>LAZ</c:v>
                </c:pt>
                <c:pt idx="13">
                  <c:v>MOL</c:v>
                </c:pt>
                <c:pt idx="14">
                  <c:v>SIC</c:v>
                </c:pt>
                <c:pt idx="15">
                  <c:v>SAR</c:v>
                </c:pt>
                <c:pt idx="16">
                  <c:v>CAM</c:v>
                </c:pt>
                <c:pt idx="17">
                  <c:v>PUG</c:v>
                </c:pt>
                <c:pt idx="18">
                  <c:v>BAS</c:v>
                </c:pt>
              </c:strCache>
            </c:strRef>
          </c:cat>
          <c:val>
            <c:numRef>
              <c:f>'[Foglio di lavoro in Rulli et al AISRE.pptx]obiettivi2'!$C$3:$C$21</c:f>
              <c:numCache>
                <c:formatCode>General</c:formatCode>
                <c:ptCount val="19"/>
                <c:pt idx="0">
                  <c:v>104500000</c:v>
                </c:pt>
                <c:pt idx="1">
                  <c:v>72500000</c:v>
                </c:pt>
                <c:pt idx="3">
                  <c:v>12000000</c:v>
                </c:pt>
                <c:pt idx="4">
                  <c:v>7000000</c:v>
                </c:pt>
                <c:pt idx="5">
                  <c:v>30985000</c:v>
                </c:pt>
                <c:pt idx="6">
                  <c:v>102855000</c:v>
                </c:pt>
                <c:pt idx="7">
                  <c:v>5655000</c:v>
                </c:pt>
                <c:pt idx="8">
                  <c:v>159050000</c:v>
                </c:pt>
                <c:pt idx="9">
                  <c:v>20000000</c:v>
                </c:pt>
                <c:pt idx="10">
                  <c:v>11000000</c:v>
                </c:pt>
                <c:pt idx="11">
                  <c:v>23450000</c:v>
                </c:pt>
                <c:pt idx="12">
                  <c:v>61000000</c:v>
                </c:pt>
                <c:pt idx="13">
                  <c:v>12500000</c:v>
                </c:pt>
                <c:pt idx="14">
                  <c:v>204500000</c:v>
                </c:pt>
                <c:pt idx="16">
                  <c:v>80000000</c:v>
                </c:pt>
                <c:pt idx="17">
                  <c:v>9500000</c:v>
                </c:pt>
              </c:numCache>
            </c:numRef>
          </c:val>
        </c:ser>
        <c:ser>
          <c:idx val="2"/>
          <c:order val="2"/>
          <c:tx>
            <c:strRef>
              <c:f>'[Foglio di lavoro in Rulli et al AISRE.pptx]obiettivi2'!$D$2</c:f>
              <c:strCache>
                <c:ptCount val="1"/>
                <c:pt idx="0">
                  <c:v>Poli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5400">
              <a:noFill/>
            </a:ln>
          </c:spPr>
          <c:cat>
            <c:strRef>
              <c:f>'[Foglio di lavoro in Rulli et al AISRE.pptx]obiettivi2'!$A$3:$A$21</c:f>
              <c:strCache>
                <c:ptCount val="19"/>
                <c:pt idx="0">
                  <c:v>LOM</c:v>
                </c:pt>
                <c:pt idx="1">
                  <c:v>FVG</c:v>
                </c:pt>
                <c:pt idx="2">
                  <c:v>LIG</c:v>
                </c:pt>
                <c:pt idx="3">
                  <c:v>Trento</c:v>
                </c:pt>
                <c:pt idx="4">
                  <c:v>ABR</c:v>
                </c:pt>
                <c:pt idx="5">
                  <c:v>VEN</c:v>
                </c:pt>
                <c:pt idx="6">
                  <c:v>TOS</c:v>
                </c:pt>
                <c:pt idx="7">
                  <c:v>VDA</c:v>
                </c:pt>
                <c:pt idx="8">
                  <c:v>PIE</c:v>
                </c:pt>
                <c:pt idx="9">
                  <c:v>E-R</c:v>
                </c:pt>
                <c:pt idx="10">
                  <c:v>MAR</c:v>
                </c:pt>
                <c:pt idx="11">
                  <c:v>UMB</c:v>
                </c:pt>
                <c:pt idx="12">
                  <c:v>LAZ</c:v>
                </c:pt>
                <c:pt idx="13">
                  <c:v>MOL</c:v>
                </c:pt>
                <c:pt idx="14">
                  <c:v>SIC</c:v>
                </c:pt>
                <c:pt idx="15">
                  <c:v>SAR</c:v>
                </c:pt>
                <c:pt idx="16">
                  <c:v>CAM</c:v>
                </c:pt>
                <c:pt idx="17">
                  <c:v>PUG</c:v>
                </c:pt>
                <c:pt idx="18">
                  <c:v>BAS</c:v>
                </c:pt>
              </c:strCache>
            </c:strRef>
          </c:cat>
          <c:val>
            <c:numRef>
              <c:f>'[Foglio di lavoro in Rulli et al AISRE.pptx]obiettivi2'!$D$3:$D$21</c:f>
              <c:numCache>
                <c:formatCode>General</c:formatCode>
                <c:ptCount val="19"/>
                <c:pt idx="2">
                  <c:v>5000000</c:v>
                </c:pt>
                <c:pt idx="4">
                  <c:v>14000000</c:v>
                </c:pt>
                <c:pt idx="6">
                  <c:v>14225000</c:v>
                </c:pt>
                <c:pt idx="8">
                  <c:v>6000000</c:v>
                </c:pt>
                <c:pt idx="9">
                  <c:v>94000000</c:v>
                </c:pt>
                <c:pt idx="10">
                  <c:v>0</c:v>
                </c:pt>
                <c:pt idx="11">
                  <c:v>5000000</c:v>
                </c:pt>
                <c:pt idx="12">
                  <c:v>12000000</c:v>
                </c:pt>
              </c:numCache>
            </c:numRef>
          </c:val>
        </c:ser>
        <c:ser>
          <c:idx val="3"/>
          <c:order val="3"/>
          <c:tx>
            <c:strRef>
              <c:f>'[Foglio di lavoro in Rulli et al AISRE.pptx]obiettivi2'!$E$2</c:f>
              <c:strCache>
                <c:ptCount val="1"/>
                <c:pt idx="0">
                  <c:v>Credito</c:v>
                </c:pt>
              </c:strCache>
            </c:strRef>
          </c:tx>
          <c:spPr>
            <a:solidFill>
              <a:srgbClr val="FFFF00"/>
            </a:solidFill>
            <a:ln w="25400">
              <a:noFill/>
            </a:ln>
          </c:spPr>
          <c:cat>
            <c:strRef>
              <c:f>'[Foglio di lavoro in Rulli et al AISRE.pptx]obiettivi2'!$A$3:$A$21</c:f>
              <c:strCache>
                <c:ptCount val="19"/>
                <c:pt idx="0">
                  <c:v>LOM</c:v>
                </c:pt>
                <c:pt idx="1">
                  <c:v>FVG</c:v>
                </c:pt>
                <c:pt idx="2">
                  <c:v>LIG</c:v>
                </c:pt>
                <c:pt idx="3">
                  <c:v>Trento</c:v>
                </c:pt>
                <c:pt idx="4">
                  <c:v>ABR</c:v>
                </c:pt>
                <c:pt idx="5">
                  <c:v>VEN</c:v>
                </c:pt>
                <c:pt idx="6">
                  <c:v>TOS</c:v>
                </c:pt>
                <c:pt idx="7">
                  <c:v>VDA</c:v>
                </c:pt>
                <c:pt idx="8">
                  <c:v>PIE</c:v>
                </c:pt>
                <c:pt idx="9">
                  <c:v>E-R</c:v>
                </c:pt>
                <c:pt idx="10">
                  <c:v>MAR</c:v>
                </c:pt>
                <c:pt idx="11">
                  <c:v>UMB</c:v>
                </c:pt>
                <c:pt idx="12">
                  <c:v>LAZ</c:v>
                </c:pt>
                <c:pt idx="13">
                  <c:v>MOL</c:v>
                </c:pt>
                <c:pt idx="14">
                  <c:v>SIC</c:v>
                </c:pt>
                <c:pt idx="15">
                  <c:v>SAR</c:v>
                </c:pt>
                <c:pt idx="16">
                  <c:v>CAM</c:v>
                </c:pt>
                <c:pt idx="17">
                  <c:v>PUG</c:v>
                </c:pt>
                <c:pt idx="18">
                  <c:v>BAS</c:v>
                </c:pt>
              </c:strCache>
            </c:strRef>
          </c:cat>
          <c:val>
            <c:numRef>
              <c:f>'[Foglio di lavoro in Rulli et al AISRE.pptx]obiettivi2'!$E$3:$E$21</c:f>
              <c:numCache>
                <c:formatCode>General</c:formatCode>
                <c:ptCount val="19"/>
                <c:pt idx="4">
                  <c:v>0</c:v>
                </c:pt>
                <c:pt idx="6">
                  <c:v>27500000</c:v>
                </c:pt>
                <c:pt idx="8">
                  <c:v>60000000</c:v>
                </c:pt>
                <c:pt idx="11">
                  <c:v>14000000</c:v>
                </c:pt>
                <c:pt idx="13">
                  <c:v>20000000</c:v>
                </c:pt>
                <c:pt idx="15">
                  <c:v>246800200</c:v>
                </c:pt>
                <c:pt idx="16">
                  <c:v>140000000</c:v>
                </c:pt>
                <c:pt idx="17">
                  <c:v>90000000</c:v>
                </c:pt>
                <c:pt idx="18">
                  <c:v>35000000</c:v>
                </c:pt>
              </c:numCache>
            </c:numRef>
          </c:val>
        </c:ser>
        <c:ser>
          <c:idx val="4"/>
          <c:order val="4"/>
          <c:tx>
            <c:strRef>
              <c:f>'[Foglio di lavoro in Rulli et al AISRE.pptx]obiettivi2'!$F$2</c:f>
              <c:strCache>
                <c:ptCount val="1"/>
                <c:pt idx="0">
                  <c:v>Nuove imprese</c:v>
                </c:pt>
              </c:strCache>
            </c:strRef>
          </c:tx>
          <c:spPr>
            <a:solidFill>
              <a:srgbClr val="FFFF99"/>
            </a:solidFill>
            <a:ln w="25400">
              <a:noFill/>
            </a:ln>
          </c:spPr>
          <c:cat>
            <c:strRef>
              <c:f>'[Foglio di lavoro in Rulli et al AISRE.pptx]obiettivi2'!$A$3:$A$21</c:f>
              <c:strCache>
                <c:ptCount val="19"/>
                <c:pt idx="0">
                  <c:v>LOM</c:v>
                </c:pt>
                <c:pt idx="1">
                  <c:v>FVG</c:v>
                </c:pt>
                <c:pt idx="2">
                  <c:v>LIG</c:v>
                </c:pt>
                <c:pt idx="3">
                  <c:v>Trento</c:v>
                </c:pt>
                <c:pt idx="4">
                  <c:v>ABR</c:v>
                </c:pt>
                <c:pt idx="5">
                  <c:v>VEN</c:v>
                </c:pt>
                <c:pt idx="6">
                  <c:v>TOS</c:v>
                </c:pt>
                <c:pt idx="7">
                  <c:v>VDA</c:v>
                </c:pt>
                <c:pt idx="8">
                  <c:v>PIE</c:v>
                </c:pt>
                <c:pt idx="9">
                  <c:v>E-R</c:v>
                </c:pt>
                <c:pt idx="10">
                  <c:v>MAR</c:v>
                </c:pt>
                <c:pt idx="11">
                  <c:v>UMB</c:v>
                </c:pt>
                <c:pt idx="12">
                  <c:v>LAZ</c:v>
                </c:pt>
                <c:pt idx="13">
                  <c:v>MOL</c:v>
                </c:pt>
                <c:pt idx="14">
                  <c:v>SIC</c:v>
                </c:pt>
                <c:pt idx="15">
                  <c:v>SAR</c:v>
                </c:pt>
                <c:pt idx="16">
                  <c:v>CAM</c:v>
                </c:pt>
                <c:pt idx="17">
                  <c:v>PUG</c:v>
                </c:pt>
                <c:pt idx="18">
                  <c:v>BAS</c:v>
                </c:pt>
              </c:strCache>
            </c:strRef>
          </c:cat>
          <c:val>
            <c:numRef>
              <c:f>'[Foglio di lavoro in Rulli et al AISRE.pptx]obiettivi2'!$F$3:$F$21</c:f>
              <c:numCache>
                <c:formatCode>General</c:formatCode>
                <c:ptCount val="19"/>
                <c:pt idx="1">
                  <c:v>2200000</c:v>
                </c:pt>
                <c:pt idx="3">
                  <c:v>3065000</c:v>
                </c:pt>
                <c:pt idx="4">
                  <c:v>0</c:v>
                </c:pt>
                <c:pt idx="5">
                  <c:v>30000000</c:v>
                </c:pt>
                <c:pt idx="6">
                  <c:v>44400000</c:v>
                </c:pt>
                <c:pt idx="7">
                  <c:v>1180000</c:v>
                </c:pt>
                <c:pt idx="9">
                  <c:v>16600000</c:v>
                </c:pt>
                <c:pt idx="10">
                  <c:v>3000000</c:v>
                </c:pt>
                <c:pt idx="11">
                  <c:v>1000000</c:v>
                </c:pt>
                <c:pt idx="12">
                  <c:v>24000000</c:v>
                </c:pt>
                <c:pt idx="13">
                  <c:v>9500000</c:v>
                </c:pt>
                <c:pt idx="14">
                  <c:v>53500000</c:v>
                </c:pt>
                <c:pt idx="15">
                  <c:v>9300000</c:v>
                </c:pt>
                <c:pt idx="17">
                  <c:v>48000000</c:v>
                </c:pt>
                <c:pt idx="18">
                  <c:v>5050000</c:v>
                </c:pt>
              </c:numCache>
            </c:numRef>
          </c:val>
        </c:ser>
        <c:ser>
          <c:idx val="5"/>
          <c:order val="5"/>
          <c:tx>
            <c:strRef>
              <c:f>'[Foglio di lavoro in Rulli et al AISRE.pptx]obiettivi2'!$G$2</c:f>
              <c:strCache>
                <c:ptCount val="1"/>
                <c:pt idx="0">
                  <c:v>Ecoincentivi</c:v>
                </c:pt>
              </c:strCache>
            </c:strRef>
          </c:tx>
          <c:spPr>
            <a:solidFill>
              <a:srgbClr val="00FF00"/>
            </a:solidFill>
            <a:ln w="25400">
              <a:noFill/>
            </a:ln>
          </c:spPr>
          <c:cat>
            <c:strRef>
              <c:f>'[Foglio di lavoro in Rulli et al AISRE.pptx]obiettivi2'!$A$3:$A$21</c:f>
              <c:strCache>
                <c:ptCount val="19"/>
                <c:pt idx="0">
                  <c:v>LOM</c:v>
                </c:pt>
                <c:pt idx="1">
                  <c:v>FVG</c:v>
                </c:pt>
                <c:pt idx="2">
                  <c:v>LIG</c:v>
                </c:pt>
                <c:pt idx="3">
                  <c:v>Trento</c:v>
                </c:pt>
                <c:pt idx="4">
                  <c:v>ABR</c:v>
                </c:pt>
                <c:pt idx="5">
                  <c:v>VEN</c:v>
                </c:pt>
                <c:pt idx="6">
                  <c:v>TOS</c:v>
                </c:pt>
                <c:pt idx="7">
                  <c:v>VDA</c:v>
                </c:pt>
                <c:pt idx="8">
                  <c:v>PIE</c:v>
                </c:pt>
                <c:pt idx="9">
                  <c:v>E-R</c:v>
                </c:pt>
                <c:pt idx="10">
                  <c:v>MAR</c:v>
                </c:pt>
                <c:pt idx="11">
                  <c:v>UMB</c:v>
                </c:pt>
                <c:pt idx="12">
                  <c:v>LAZ</c:v>
                </c:pt>
                <c:pt idx="13">
                  <c:v>MOL</c:v>
                </c:pt>
                <c:pt idx="14">
                  <c:v>SIC</c:v>
                </c:pt>
                <c:pt idx="15">
                  <c:v>SAR</c:v>
                </c:pt>
                <c:pt idx="16">
                  <c:v>CAM</c:v>
                </c:pt>
                <c:pt idx="17">
                  <c:v>PUG</c:v>
                </c:pt>
                <c:pt idx="18">
                  <c:v>BAS</c:v>
                </c:pt>
              </c:strCache>
            </c:strRef>
          </c:cat>
          <c:val>
            <c:numRef>
              <c:f>'[Foglio di lavoro in Rulli et al AISRE.pptx]obiettivi2'!$G$3:$G$21</c:f>
              <c:numCache>
                <c:formatCode>General</c:formatCode>
                <c:ptCount val="19"/>
                <c:pt idx="0">
                  <c:v>5000000</c:v>
                </c:pt>
                <c:pt idx="1">
                  <c:v>10000000</c:v>
                </c:pt>
                <c:pt idx="2">
                  <c:v>10000000</c:v>
                </c:pt>
                <c:pt idx="3">
                  <c:v>5000000</c:v>
                </c:pt>
                <c:pt idx="4">
                  <c:v>5950000</c:v>
                </c:pt>
                <c:pt idx="5">
                  <c:v>15000000</c:v>
                </c:pt>
                <c:pt idx="6">
                  <c:v>29240000</c:v>
                </c:pt>
                <c:pt idx="8">
                  <c:v>140000000</c:v>
                </c:pt>
                <c:pt idx="9">
                  <c:v>25000000</c:v>
                </c:pt>
                <c:pt idx="10">
                  <c:v>18620000</c:v>
                </c:pt>
                <c:pt idx="11">
                  <c:v>25000000</c:v>
                </c:pt>
                <c:pt idx="12">
                  <c:v>82000000</c:v>
                </c:pt>
                <c:pt idx="13">
                  <c:v>11000000</c:v>
                </c:pt>
                <c:pt idx="14">
                  <c:v>120000000</c:v>
                </c:pt>
                <c:pt idx="15">
                  <c:v>23440000</c:v>
                </c:pt>
                <c:pt idx="16">
                  <c:v>10000000</c:v>
                </c:pt>
                <c:pt idx="17">
                  <c:v>20000000</c:v>
                </c:pt>
                <c:pt idx="18">
                  <c:v>5225000</c:v>
                </c:pt>
              </c:numCache>
            </c:numRef>
          </c:val>
        </c:ser>
        <c:ser>
          <c:idx val="6"/>
          <c:order val="6"/>
          <c:tx>
            <c:strRef>
              <c:f>'[Foglio di lavoro in Rulli et al AISRE.pptx]obiettivi2'!$H$2</c:f>
              <c:strCache>
                <c:ptCount val="1"/>
                <c:pt idx="0">
                  <c:v>ICT - organizz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cat>
            <c:strRef>
              <c:f>'[Foglio di lavoro in Rulli et al AISRE.pptx]obiettivi2'!$A$3:$A$21</c:f>
              <c:strCache>
                <c:ptCount val="19"/>
                <c:pt idx="0">
                  <c:v>LOM</c:v>
                </c:pt>
                <c:pt idx="1">
                  <c:v>FVG</c:v>
                </c:pt>
                <c:pt idx="2">
                  <c:v>LIG</c:v>
                </c:pt>
                <c:pt idx="3">
                  <c:v>Trento</c:v>
                </c:pt>
                <c:pt idx="4">
                  <c:v>ABR</c:v>
                </c:pt>
                <c:pt idx="5">
                  <c:v>VEN</c:v>
                </c:pt>
                <c:pt idx="6">
                  <c:v>TOS</c:v>
                </c:pt>
                <c:pt idx="7">
                  <c:v>VDA</c:v>
                </c:pt>
                <c:pt idx="8">
                  <c:v>PIE</c:v>
                </c:pt>
                <c:pt idx="9">
                  <c:v>E-R</c:v>
                </c:pt>
                <c:pt idx="10">
                  <c:v>MAR</c:v>
                </c:pt>
                <c:pt idx="11">
                  <c:v>UMB</c:v>
                </c:pt>
                <c:pt idx="12">
                  <c:v>LAZ</c:v>
                </c:pt>
                <c:pt idx="13">
                  <c:v>MOL</c:v>
                </c:pt>
                <c:pt idx="14">
                  <c:v>SIC</c:v>
                </c:pt>
                <c:pt idx="15">
                  <c:v>SAR</c:v>
                </c:pt>
                <c:pt idx="16">
                  <c:v>CAM</c:v>
                </c:pt>
                <c:pt idx="17">
                  <c:v>PUG</c:v>
                </c:pt>
                <c:pt idx="18">
                  <c:v>BAS</c:v>
                </c:pt>
              </c:strCache>
            </c:strRef>
          </c:cat>
          <c:val>
            <c:numRef>
              <c:f>'[Foglio di lavoro in Rulli et al AISRE.pptx]obiettivi2'!$H$3:$H$21</c:f>
              <c:numCache>
                <c:formatCode>General</c:formatCode>
                <c:ptCount val="19"/>
                <c:pt idx="0">
                  <c:v>5000000</c:v>
                </c:pt>
                <c:pt idx="1">
                  <c:v>1700000</c:v>
                </c:pt>
                <c:pt idx="3">
                  <c:v>3100000</c:v>
                </c:pt>
                <c:pt idx="6">
                  <c:v>2000000</c:v>
                </c:pt>
                <c:pt idx="8">
                  <c:v>20550000</c:v>
                </c:pt>
                <c:pt idx="9">
                  <c:v>30000000</c:v>
                </c:pt>
                <c:pt idx="10">
                  <c:v>3345000</c:v>
                </c:pt>
                <c:pt idx="11">
                  <c:v>9450000</c:v>
                </c:pt>
                <c:pt idx="14">
                  <c:v>2850000</c:v>
                </c:pt>
                <c:pt idx="16">
                  <c:v>25000000</c:v>
                </c:pt>
                <c:pt idx="17">
                  <c:v>29300000</c:v>
                </c:pt>
                <c:pt idx="18">
                  <c:v>5225000</c:v>
                </c:pt>
              </c:numCache>
            </c:numRef>
          </c:val>
        </c:ser>
        <c:ser>
          <c:idx val="7"/>
          <c:order val="7"/>
          <c:tx>
            <c:strRef>
              <c:f>'[Foglio di lavoro in Rulli et al AISRE.pptx]obiettivi2'!$I$2</c:f>
              <c:strCache>
                <c:ptCount val="1"/>
                <c:pt idx="0">
                  <c:v>Consulenze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cat>
            <c:strRef>
              <c:f>'[Foglio di lavoro in Rulli et al AISRE.pptx]obiettivi2'!$A$3:$A$21</c:f>
              <c:strCache>
                <c:ptCount val="19"/>
                <c:pt idx="0">
                  <c:v>LOM</c:v>
                </c:pt>
                <c:pt idx="1">
                  <c:v>FVG</c:v>
                </c:pt>
                <c:pt idx="2">
                  <c:v>LIG</c:v>
                </c:pt>
                <c:pt idx="3">
                  <c:v>Trento</c:v>
                </c:pt>
                <c:pt idx="4">
                  <c:v>ABR</c:v>
                </c:pt>
                <c:pt idx="5">
                  <c:v>VEN</c:v>
                </c:pt>
                <c:pt idx="6">
                  <c:v>TOS</c:v>
                </c:pt>
                <c:pt idx="7">
                  <c:v>VDA</c:v>
                </c:pt>
                <c:pt idx="8">
                  <c:v>PIE</c:v>
                </c:pt>
                <c:pt idx="9">
                  <c:v>E-R</c:v>
                </c:pt>
                <c:pt idx="10">
                  <c:v>MAR</c:v>
                </c:pt>
                <c:pt idx="11">
                  <c:v>UMB</c:v>
                </c:pt>
                <c:pt idx="12">
                  <c:v>LAZ</c:v>
                </c:pt>
                <c:pt idx="13">
                  <c:v>MOL</c:v>
                </c:pt>
                <c:pt idx="14">
                  <c:v>SIC</c:v>
                </c:pt>
                <c:pt idx="15">
                  <c:v>SAR</c:v>
                </c:pt>
                <c:pt idx="16">
                  <c:v>CAM</c:v>
                </c:pt>
                <c:pt idx="17">
                  <c:v>PUG</c:v>
                </c:pt>
                <c:pt idx="18">
                  <c:v>BAS</c:v>
                </c:pt>
              </c:strCache>
            </c:strRef>
          </c:cat>
          <c:val>
            <c:numRef>
              <c:f>'[Foglio di lavoro in Rulli et al AISRE.pptx]obiettivi2'!$I$3:$I$21</c:f>
              <c:numCache>
                <c:formatCode>General</c:formatCode>
                <c:ptCount val="19"/>
                <c:pt idx="0">
                  <c:v>2500000</c:v>
                </c:pt>
                <c:pt idx="2">
                  <c:v>11000000</c:v>
                </c:pt>
                <c:pt idx="4">
                  <c:v>9745000</c:v>
                </c:pt>
                <c:pt idx="5">
                  <c:v>5870000</c:v>
                </c:pt>
                <c:pt idx="6">
                  <c:v>1130000</c:v>
                </c:pt>
                <c:pt idx="7">
                  <c:v>2825000</c:v>
                </c:pt>
                <c:pt idx="8">
                  <c:v>6200000</c:v>
                </c:pt>
                <c:pt idx="11">
                  <c:v>1000000</c:v>
                </c:pt>
                <c:pt idx="12">
                  <c:v>28000000</c:v>
                </c:pt>
                <c:pt idx="17">
                  <c:v>0</c:v>
                </c:pt>
                <c:pt idx="18">
                  <c:v>1825000</c:v>
                </c:pt>
              </c:numCache>
            </c:numRef>
          </c:val>
        </c:ser>
        <c:ser>
          <c:idx val="9"/>
          <c:order val="8"/>
          <c:tx>
            <c:strRef>
              <c:f>'[Foglio di lavoro in Rulli et al AISRE.pptx]obiettivi2'!$J$2</c:f>
              <c:strCache>
                <c:ptCount val="1"/>
                <c:pt idx="0">
                  <c:v>Mix - generici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'[Foglio di lavoro in Rulli et al AISRE.pptx]obiettivi2'!$A$3:$A$21</c:f>
              <c:strCache>
                <c:ptCount val="19"/>
                <c:pt idx="0">
                  <c:v>LOM</c:v>
                </c:pt>
                <c:pt idx="1">
                  <c:v>FVG</c:v>
                </c:pt>
                <c:pt idx="2">
                  <c:v>LIG</c:v>
                </c:pt>
                <c:pt idx="3">
                  <c:v>Trento</c:v>
                </c:pt>
                <c:pt idx="4">
                  <c:v>ABR</c:v>
                </c:pt>
                <c:pt idx="5">
                  <c:v>VEN</c:v>
                </c:pt>
                <c:pt idx="6">
                  <c:v>TOS</c:v>
                </c:pt>
                <c:pt idx="7">
                  <c:v>VDA</c:v>
                </c:pt>
                <c:pt idx="8">
                  <c:v>PIE</c:v>
                </c:pt>
                <c:pt idx="9">
                  <c:v>E-R</c:v>
                </c:pt>
                <c:pt idx="10">
                  <c:v>MAR</c:v>
                </c:pt>
                <c:pt idx="11">
                  <c:v>UMB</c:v>
                </c:pt>
                <c:pt idx="12">
                  <c:v>LAZ</c:v>
                </c:pt>
                <c:pt idx="13">
                  <c:v>MOL</c:v>
                </c:pt>
                <c:pt idx="14">
                  <c:v>SIC</c:v>
                </c:pt>
                <c:pt idx="15">
                  <c:v>SAR</c:v>
                </c:pt>
                <c:pt idx="16">
                  <c:v>CAM</c:v>
                </c:pt>
                <c:pt idx="17">
                  <c:v>PUG</c:v>
                </c:pt>
                <c:pt idx="18">
                  <c:v>BAS</c:v>
                </c:pt>
              </c:strCache>
            </c:strRef>
          </c:cat>
          <c:val>
            <c:numRef>
              <c:f>'[Foglio di lavoro in Rulli et al AISRE.pptx]obiettivi2'!$J$3:$J$21</c:f>
              <c:numCache>
                <c:formatCode>General</c:formatCode>
                <c:ptCount val="19"/>
                <c:pt idx="14">
                  <c:v>359300000</c:v>
                </c:pt>
                <c:pt idx="16">
                  <c:v>327000000</c:v>
                </c:pt>
                <c:pt idx="17">
                  <c:v>294500000</c:v>
                </c:pt>
              </c:numCache>
            </c:numRef>
          </c:val>
        </c:ser>
        <c:gapWidth val="70"/>
        <c:overlap val="100"/>
        <c:axId val="32593024"/>
        <c:axId val="32594560"/>
      </c:barChart>
      <c:catAx>
        <c:axId val="32593024"/>
        <c:scaling>
          <c:orientation val="minMax"/>
        </c:scaling>
        <c:axPos val="l"/>
        <c:numFmt formatCode="General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/>
            </a:pPr>
            <a:endParaRPr lang="it-IT"/>
          </a:p>
        </c:txPr>
        <c:crossAx val="32594560"/>
        <c:crosses val="autoZero"/>
        <c:auto val="1"/>
        <c:lblAlgn val="ctr"/>
        <c:lblOffset val="100"/>
        <c:tickLblSkip val="1"/>
        <c:tickMarkSkip val="1"/>
      </c:catAx>
      <c:valAx>
        <c:axId val="32594560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1"/>
        <c:tickLblPos val="nextTo"/>
        <c:spPr>
          <a:ln w="3175">
            <a:noFill/>
            <a:prstDash val="solid"/>
          </a:ln>
        </c:spPr>
        <c:txPr>
          <a:bodyPr rot="0" vert="horz"/>
          <a:lstStyle/>
          <a:p>
            <a:pPr>
              <a:defRPr lang="en-US"/>
            </a:pPr>
            <a:endParaRPr lang="it-IT"/>
          </a:p>
        </c:txPr>
        <c:crossAx val="325930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1609195402298862"/>
          <c:y val="0.20654396728016391"/>
          <c:w val="0.18045977011494271"/>
          <c:h val="0.49897750511247729"/>
        </c:manualLayout>
      </c:layout>
      <c:txPr>
        <a:bodyPr/>
        <a:lstStyle/>
        <a:p>
          <a:pPr>
            <a:defRPr lang="en-US"/>
          </a:pPr>
          <a:endParaRPr lang="it-IT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+mn-lt"/>
          <a:ea typeface="Arial"/>
          <a:cs typeface="Arial"/>
        </a:defRPr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8.7986463620981392E-2"/>
          <c:y val="2.3060796645702267E-2"/>
          <c:w val="0.85448392554991537"/>
          <c:h val="0.8406708595387915"/>
        </c:manualLayout>
      </c:layout>
      <c:barChart>
        <c:barDir val="bar"/>
        <c:grouping val="percentStacked"/>
        <c:ser>
          <c:idx val="0"/>
          <c:order val="0"/>
          <c:tx>
            <c:strRef>
              <c:f>'[Foglio di lavoro in Rulli et al AISRE.pptx]Forma dei beneficiari'!$J$1</c:f>
              <c:strCache>
                <c:ptCount val="1"/>
                <c:pt idx="0">
                  <c:v>Imprese in forma singola</c:v>
                </c:pt>
              </c:strCache>
            </c:strRef>
          </c:tx>
          <c:spPr>
            <a:solidFill>
              <a:srgbClr val="00B0F0"/>
            </a:solidFill>
            <a:ln w="31794">
              <a:noFill/>
            </a:ln>
          </c:spPr>
          <c:cat>
            <c:strRef>
              <c:f>'[Foglio di lavoro in Rulli et al AISRE.pptx]Forma dei beneficiari'!$I$2:$I$20</c:f>
              <c:strCache>
                <c:ptCount val="19"/>
                <c:pt idx="0">
                  <c:v>BAS</c:v>
                </c:pt>
                <c:pt idx="1">
                  <c:v>SAR</c:v>
                </c:pt>
                <c:pt idx="2">
                  <c:v>PUG</c:v>
                </c:pt>
                <c:pt idx="3">
                  <c:v>CAM</c:v>
                </c:pt>
                <c:pt idx="4">
                  <c:v>MOL</c:v>
                </c:pt>
                <c:pt idx="5">
                  <c:v>LIG</c:v>
                </c:pt>
                <c:pt idx="6">
                  <c:v>MAR</c:v>
                </c:pt>
                <c:pt idx="7">
                  <c:v>VEN</c:v>
                </c:pt>
                <c:pt idx="8">
                  <c:v>LAZ</c:v>
                </c:pt>
                <c:pt idx="9">
                  <c:v>UMB</c:v>
                </c:pt>
                <c:pt idx="10">
                  <c:v>TOS</c:v>
                </c:pt>
                <c:pt idx="11">
                  <c:v>PIE</c:v>
                </c:pt>
                <c:pt idx="12">
                  <c:v>SIC</c:v>
                </c:pt>
                <c:pt idx="13">
                  <c:v>VDA</c:v>
                </c:pt>
                <c:pt idx="14">
                  <c:v>LOM</c:v>
                </c:pt>
                <c:pt idx="15">
                  <c:v>FVG</c:v>
                </c:pt>
                <c:pt idx="16">
                  <c:v>Trento</c:v>
                </c:pt>
                <c:pt idx="17">
                  <c:v>E-R</c:v>
                </c:pt>
                <c:pt idx="18">
                  <c:v>ABR</c:v>
                </c:pt>
              </c:strCache>
            </c:strRef>
          </c:cat>
          <c:val>
            <c:numRef>
              <c:f>'[Foglio di lavoro in Rulli et al AISRE.pptx]Forma dei beneficiari'!$J$2:$J$20</c:f>
              <c:numCache>
                <c:formatCode>General</c:formatCode>
                <c:ptCount val="19"/>
                <c:pt idx="0">
                  <c:v>57550000</c:v>
                </c:pt>
                <c:pt idx="1">
                  <c:v>380750200</c:v>
                </c:pt>
                <c:pt idx="2">
                  <c:v>549800000</c:v>
                </c:pt>
                <c:pt idx="3">
                  <c:v>527000000</c:v>
                </c:pt>
                <c:pt idx="4">
                  <c:v>60000000</c:v>
                </c:pt>
                <c:pt idx="5">
                  <c:v>139000000</c:v>
                </c:pt>
                <c:pt idx="6">
                  <c:v>51173000</c:v>
                </c:pt>
                <c:pt idx="7">
                  <c:v>130870000</c:v>
                </c:pt>
                <c:pt idx="8">
                  <c:v>222000000</c:v>
                </c:pt>
                <c:pt idx="9">
                  <c:v>82400000</c:v>
                </c:pt>
                <c:pt idx="10">
                  <c:v>190300000</c:v>
                </c:pt>
                <c:pt idx="11">
                  <c:v>378750000</c:v>
                </c:pt>
                <c:pt idx="12">
                  <c:v>410300000</c:v>
                </c:pt>
                <c:pt idx="13">
                  <c:v>6235000</c:v>
                </c:pt>
                <c:pt idx="14">
                  <c:v>89500000</c:v>
                </c:pt>
                <c:pt idx="15">
                  <c:v>52200000</c:v>
                </c:pt>
                <c:pt idx="16">
                  <c:v>10665000</c:v>
                </c:pt>
                <c:pt idx="17">
                  <c:v>41600000</c:v>
                </c:pt>
                <c:pt idx="18">
                  <c:v>2745000</c:v>
                </c:pt>
              </c:numCache>
            </c:numRef>
          </c:val>
        </c:ser>
        <c:ser>
          <c:idx val="1"/>
          <c:order val="1"/>
          <c:tx>
            <c:strRef>
              <c:f>'[Foglio di lavoro in Rulli et al AISRE.pptx]Forma dei beneficiari'!$K$1</c:f>
              <c:strCache>
                <c:ptCount val="1"/>
                <c:pt idx="0">
                  <c:v>Imprese in collaborazione</c:v>
                </c:pt>
              </c:strCache>
            </c:strRef>
          </c:tx>
          <c:spPr>
            <a:solidFill>
              <a:srgbClr val="993366"/>
            </a:solidFill>
            <a:ln w="31794">
              <a:noFill/>
            </a:ln>
          </c:spPr>
          <c:cat>
            <c:strRef>
              <c:f>'[Foglio di lavoro in Rulli et al AISRE.pptx]Forma dei beneficiari'!$I$2:$I$20</c:f>
              <c:strCache>
                <c:ptCount val="19"/>
                <c:pt idx="0">
                  <c:v>BAS</c:v>
                </c:pt>
                <c:pt idx="1">
                  <c:v>SAR</c:v>
                </c:pt>
                <c:pt idx="2">
                  <c:v>PUG</c:v>
                </c:pt>
                <c:pt idx="3">
                  <c:v>CAM</c:v>
                </c:pt>
                <c:pt idx="4">
                  <c:v>MOL</c:v>
                </c:pt>
                <c:pt idx="5">
                  <c:v>LIG</c:v>
                </c:pt>
                <c:pt idx="6">
                  <c:v>MAR</c:v>
                </c:pt>
                <c:pt idx="7">
                  <c:v>VEN</c:v>
                </c:pt>
                <c:pt idx="8">
                  <c:v>LAZ</c:v>
                </c:pt>
                <c:pt idx="9">
                  <c:v>UMB</c:v>
                </c:pt>
                <c:pt idx="10">
                  <c:v>TOS</c:v>
                </c:pt>
                <c:pt idx="11">
                  <c:v>PIE</c:v>
                </c:pt>
                <c:pt idx="12">
                  <c:v>SIC</c:v>
                </c:pt>
                <c:pt idx="13">
                  <c:v>VDA</c:v>
                </c:pt>
                <c:pt idx="14">
                  <c:v>LOM</c:v>
                </c:pt>
                <c:pt idx="15">
                  <c:v>FVG</c:v>
                </c:pt>
                <c:pt idx="16">
                  <c:v>Trento</c:v>
                </c:pt>
                <c:pt idx="17">
                  <c:v>E-R</c:v>
                </c:pt>
                <c:pt idx="18">
                  <c:v>ABR</c:v>
                </c:pt>
              </c:strCache>
            </c:strRef>
          </c:cat>
          <c:val>
            <c:numRef>
              <c:f>'[Foglio di lavoro in Rulli et al AISRE.pptx]Forma dei beneficiari'!$K$2:$K$20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19000000</c:v>
                </c:pt>
                <c:pt idx="3">
                  <c:v>80000000</c:v>
                </c:pt>
                <c:pt idx="4">
                  <c:v>12500000</c:v>
                </c:pt>
                <c:pt idx="5">
                  <c:v>24000000</c:v>
                </c:pt>
                <c:pt idx="6">
                  <c:v>11830000</c:v>
                </c:pt>
                <c:pt idx="7">
                  <c:v>22600000</c:v>
                </c:pt>
                <c:pt idx="8">
                  <c:v>71000000</c:v>
                </c:pt>
                <c:pt idx="9">
                  <c:v>29500000</c:v>
                </c:pt>
                <c:pt idx="10">
                  <c:v>110030000</c:v>
                </c:pt>
                <c:pt idx="11">
                  <c:v>262050000</c:v>
                </c:pt>
                <c:pt idx="12">
                  <c:v>302350000</c:v>
                </c:pt>
                <c:pt idx="13">
                  <c:v>5655000</c:v>
                </c:pt>
                <c:pt idx="14">
                  <c:v>114500000</c:v>
                </c:pt>
                <c:pt idx="15">
                  <c:v>72500000</c:v>
                </c:pt>
                <c:pt idx="16">
                  <c:v>30500000</c:v>
                </c:pt>
                <c:pt idx="17">
                  <c:v>50000000</c:v>
                </c:pt>
                <c:pt idx="18">
                  <c:v>37400000</c:v>
                </c:pt>
              </c:numCache>
            </c:numRef>
          </c:val>
        </c:ser>
        <c:ser>
          <c:idx val="2"/>
          <c:order val="2"/>
          <c:tx>
            <c:strRef>
              <c:f>'[Foglio di lavoro in Rulli et al AISRE.pptx]Forma dei beneficiari'!$L$1</c:f>
              <c:strCache>
                <c:ptCount val="1"/>
                <c:pt idx="0">
                  <c:v>Altri soggetti</c:v>
                </c:pt>
              </c:strCache>
            </c:strRef>
          </c:tx>
          <c:spPr>
            <a:solidFill>
              <a:srgbClr val="FFE76D"/>
            </a:solidFill>
            <a:ln w="31794">
              <a:noFill/>
            </a:ln>
          </c:spPr>
          <c:cat>
            <c:strRef>
              <c:f>'[Foglio di lavoro in Rulli et al AISRE.pptx]Forma dei beneficiari'!$I$2:$I$20</c:f>
              <c:strCache>
                <c:ptCount val="19"/>
                <c:pt idx="0">
                  <c:v>BAS</c:v>
                </c:pt>
                <c:pt idx="1">
                  <c:v>SAR</c:v>
                </c:pt>
                <c:pt idx="2">
                  <c:v>PUG</c:v>
                </c:pt>
                <c:pt idx="3">
                  <c:v>CAM</c:v>
                </c:pt>
                <c:pt idx="4">
                  <c:v>MOL</c:v>
                </c:pt>
                <c:pt idx="5">
                  <c:v>LIG</c:v>
                </c:pt>
                <c:pt idx="6">
                  <c:v>MAR</c:v>
                </c:pt>
                <c:pt idx="7">
                  <c:v>VEN</c:v>
                </c:pt>
                <c:pt idx="8">
                  <c:v>LAZ</c:v>
                </c:pt>
                <c:pt idx="9">
                  <c:v>UMB</c:v>
                </c:pt>
                <c:pt idx="10">
                  <c:v>TOS</c:v>
                </c:pt>
                <c:pt idx="11">
                  <c:v>PIE</c:v>
                </c:pt>
                <c:pt idx="12">
                  <c:v>SIC</c:v>
                </c:pt>
                <c:pt idx="13">
                  <c:v>VDA</c:v>
                </c:pt>
                <c:pt idx="14">
                  <c:v>LOM</c:v>
                </c:pt>
                <c:pt idx="15">
                  <c:v>FVG</c:v>
                </c:pt>
                <c:pt idx="16">
                  <c:v>Trento</c:v>
                </c:pt>
                <c:pt idx="17">
                  <c:v>E-R</c:v>
                </c:pt>
                <c:pt idx="18">
                  <c:v>ABR</c:v>
                </c:pt>
              </c:strCache>
            </c:strRef>
          </c:cat>
          <c:val>
            <c:numRef>
              <c:f>'[Foglio di lavoro in Rulli et al AISRE.pptx]Forma dei beneficiari'!$L$2:$L$20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500000</c:v>
                </c:pt>
                <c:pt idx="3">
                  <c:v>0</c:v>
                </c:pt>
                <c:pt idx="4">
                  <c:v>0</c:v>
                </c:pt>
                <c:pt idx="5">
                  <c:v>5000000</c:v>
                </c:pt>
                <c:pt idx="6">
                  <c:v>0</c:v>
                </c:pt>
                <c:pt idx="7">
                  <c:v>8385000</c:v>
                </c:pt>
                <c:pt idx="8">
                  <c:v>12000000</c:v>
                </c:pt>
                <c:pt idx="9">
                  <c:v>5000000</c:v>
                </c:pt>
                <c:pt idx="10">
                  <c:v>14225000</c:v>
                </c:pt>
                <c:pt idx="11">
                  <c:v>6000000</c:v>
                </c:pt>
                <c:pt idx="12">
                  <c:v>50000000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94000000</c:v>
                </c:pt>
                <c:pt idx="18">
                  <c:v>14000000</c:v>
                </c:pt>
              </c:numCache>
            </c:numRef>
          </c:val>
        </c:ser>
        <c:gapWidth val="60"/>
        <c:overlap val="100"/>
        <c:axId val="32686080"/>
        <c:axId val="32687616"/>
      </c:barChart>
      <c:catAx>
        <c:axId val="32686080"/>
        <c:scaling>
          <c:orientation val="minMax"/>
        </c:scaling>
        <c:axPos val="l"/>
        <c:numFmt formatCode="General" sourceLinked="1"/>
        <c:majorTickMark val="cross"/>
        <c:tickLblPos val="nextTo"/>
        <c:spPr>
          <a:ln w="397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/>
            </a:pPr>
            <a:endParaRPr lang="it-IT"/>
          </a:p>
        </c:txPr>
        <c:crossAx val="32687616"/>
        <c:crosses val="autoZero"/>
        <c:auto val="1"/>
        <c:lblAlgn val="ctr"/>
        <c:lblOffset val="100"/>
        <c:tickLblSkip val="1"/>
        <c:tickMarkSkip val="1"/>
      </c:catAx>
      <c:valAx>
        <c:axId val="32687616"/>
        <c:scaling>
          <c:orientation val="minMax"/>
        </c:scaling>
        <c:axPos val="b"/>
        <c:majorGridlines>
          <c:spPr>
            <a:ln w="3974">
              <a:solidFill>
                <a:srgbClr val="000000"/>
              </a:solidFill>
              <a:prstDash val="solid"/>
            </a:ln>
          </c:spPr>
        </c:majorGridlines>
        <c:numFmt formatCode="0%" sourceLinked="1"/>
        <c:tickLblPos val="nextTo"/>
        <c:spPr>
          <a:ln w="3974">
            <a:noFill/>
            <a:prstDash val="solid"/>
          </a:ln>
        </c:spPr>
        <c:txPr>
          <a:bodyPr rot="0" vert="horz"/>
          <a:lstStyle/>
          <a:p>
            <a:pPr>
              <a:defRPr lang="en-US"/>
            </a:pPr>
            <a:endParaRPr lang="it-IT"/>
          </a:p>
        </c:txPr>
        <c:crossAx val="326860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2013553940564869"/>
          <c:y val="0.94968560710277605"/>
          <c:w val="0.78680220607231521"/>
          <c:h val="4.6121555936955355E-2"/>
        </c:manualLayout>
      </c:layout>
      <c:spPr>
        <a:noFill/>
        <a:ln w="31794">
          <a:noFill/>
        </a:ln>
      </c:spPr>
      <c:txPr>
        <a:bodyPr/>
        <a:lstStyle/>
        <a:p>
          <a:pPr>
            <a:defRPr lang="en-US"/>
          </a:pPr>
          <a:endParaRPr lang="it-IT"/>
        </a:p>
      </c:txPr>
    </c:legend>
    <c:plotVisOnly val="1"/>
    <c:dispBlanksAs val="gap"/>
  </c:chart>
  <c:spPr>
    <a:solidFill>
      <a:srgbClr val="FFFFFF"/>
    </a:solidFill>
    <a:ln>
      <a:noFill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+mn-lt"/>
          <a:ea typeface="Arial"/>
          <a:cs typeface="Arial"/>
        </a:defRPr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0.10048638451443558"/>
          <c:y val="1.7944535073409467E-2"/>
          <c:w val="0.8419839238845146"/>
          <c:h val="0.74401199850019095"/>
        </c:manualLayout>
      </c:layout>
      <c:barChart>
        <c:barDir val="bar"/>
        <c:grouping val="percentStacked"/>
        <c:ser>
          <c:idx val="0"/>
          <c:order val="0"/>
          <c:tx>
            <c:strRef>
              <c:f>'[Foglio di lavoro in Rulli et al AISRE.pptx]Forma dell''incentivo'!$B$1</c:f>
              <c:strCache>
                <c:ptCount val="1"/>
                <c:pt idx="0">
                  <c:v>Fondo perduto</c:v>
                </c:pt>
              </c:strCache>
            </c:strRef>
          </c:tx>
          <c:spPr>
            <a:solidFill>
              <a:srgbClr val="00B0F0"/>
            </a:solidFill>
            <a:ln w="25400">
              <a:noFill/>
            </a:ln>
          </c:spPr>
          <c:cat>
            <c:strRef>
              <c:f>'[Foglio di lavoro in Rulli et al AISRE.pptx]Forma dell''incentivo'!$A$2:$A$20</c:f>
              <c:strCache>
                <c:ptCount val="19"/>
                <c:pt idx="0">
                  <c:v>ABR</c:v>
                </c:pt>
                <c:pt idx="1">
                  <c:v>Trento</c:v>
                </c:pt>
                <c:pt idx="2">
                  <c:v>VDA</c:v>
                </c:pt>
                <c:pt idx="3">
                  <c:v>E-R</c:v>
                </c:pt>
                <c:pt idx="4">
                  <c:v>LAZ</c:v>
                </c:pt>
                <c:pt idx="5">
                  <c:v>UMB</c:v>
                </c:pt>
                <c:pt idx="6">
                  <c:v>FVG</c:v>
                </c:pt>
                <c:pt idx="7">
                  <c:v>MAR</c:v>
                </c:pt>
                <c:pt idx="8">
                  <c:v>TOS</c:v>
                </c:pt>
                <c:pt idx="9">
                  <c:v>SIC</c:v>
                </c:pt>
                <c:pt idx="10">
                  <c:v>MOL</c:v>
                </c:pt>
                <c:pt idx="11">
                  <c:v>PUG</c:v>
                </c:pt>
                <c:pt idx="12">
                  <c:v>LIG</c:v>
                </c:pt>
                <c:pt idx="13">
                  <c:v>LOM</c:v>
                </c:pt>
                <c:pt idx="14">
                  <c:v>SAR</c:v>
                </c:pt>
                <c:pt idx="15">
                  <c:v>VEN</c:v>
                </c:pt>
                <c:pt idx="16">
                  <c:v>CAM</c:v>
                </c:pt>
                <c:pt idx="17">
                  <c:v>BAS</c:v>
                </c:pt>
                <c:pt idx="18">
                  <c:v>PIE</c:v>
                </c:pt>
              </c:strCache>
            </c:strRef>
          </c:cat>
          <c:val>
            <c:numRef>
              <c:f>'[Foglio di lavoro in Rulli et al AISRE.pptx]Forma dell''incentivo'!$B$2:$B$20</c:f>
              <c:numCache>
                <c:formatCode>#,##0</c:formatCode>
                <c:ptCount val="19"/>
                <c:pt idx="0">
                  <c:v>54145000</c:v>
                </c:pt>
                <c:pt idx="1">
                  <c:v>41165000</c:v>
                </c:pt>
                <c:pt idx="2">
                  <c:v>11890000</c:v>
                </c:pt>
                <c:pt idx="3">
                  <c:v>168600000</c:v>
                </c:pt>
                <c:pt idx="4">
                  <c:v>185000000</c:v>
                </c:pt>
                <c:pt idx="5">
                  <c:v>102900000</c:v>
                </c:pt>
                <c:pt idx="6">
                  <c:v>102700000</c:v>
                </c:pt>
                <c:pt idx="7">
                  <c:v>51253000</c:v>
                </c:pt>
                <c:pt idx="8">
                  <c:v>226115000</c:v>
                </c:pt>
                <c:pt idx="9">
                  <c:v>536150000</c:v>
                </c:pt>
                <c:pt idx="10">
                  <c:v>45500000</c:v>
                </c:pt>
                <c:pt idx="11">
                  <c:v>354800000</c:v>
                </c:pt>
                <c:pt idx="12">
                  <c:v>98000000</c:v>
                </c:pt>
                <c:pt idx="13">
                  <c:v>76500000</c:v>
                </c:pt>
                <c:pt idx="14">
                  <c:v>113050000</c:v>
                </c:pt>
                <c:pt idx="15">
                  <c:v>43470000</c:v>
                </c:pt>
                <c:pt idx="16">
                  <c:v>165000000</c:v>
                </c:pt>
                <c:pt idx="17">
                  <c:v>15250000</c:v>
                </c:pt>
                <c:pt idx="18">
                  <c:v>94800000</c:v>
                </c:pt>
              </c:numCache>
            </c:numRef>
          </c:val>
        </c:ser>
        <c:ser>
          <c:idx val="1"/>
          <c:order val="1"/>
          <c:tx>
            <c:strRef>
              <c:f>'[Foglio di lavoro in Rulli et al AISRE.pptx]Forma dell''incentivo'!$C$1</c:f>
              <c:strCache>
                <c:ptCount val="1"/>
                <c:pt idx="0">
                  <c:v>Partecipazioni al capitale di rischio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cat>
            <c:strRef>
              <c:f>'[Foglio di lavoro in Rulli et al AISRE.pptx]Forma dell''incentivo'!$A$2:$A$20</c:f>
              <c:strCache>
                <c:ptCount val="19"/>
                <c:pt idx="0">
                  <c:v>ABR</c:v>
                </c:pt>
                <c:pt idx="1">
                  <c:v>Trento</c:v>
                </c:pt>
                <c:pt idx="2">
                  <c:v>VDA</c:v>
                </c:pt>
                <c:pt idx="3">
                  <c:v>E-R</c:v>
                </c:pt>
                <c:pt idx="4">
                  <c:v>LAZ</c:v>
                </c:pt>
                <c:pt idx="5">
                  <c:v>UMB</c:v>
                </c:pt>
                <c:pt idx="6">
                  <c:v>FVG</c:v>
                </c:pt>
                <c:pt idx="7">
                  <c:v>MAR</c:v>
                </c:pt>
                <c:pt idx="8">
                  <c:v>TOS</c:v>
                </c:pt>
                <c:pt idx="9">
                  <c:v>SIC</c:v>
                </c:pt>
                <c:pt idx="10">
                  <c:v>MOL</c:v>
                </c:pt>
                <c:pt idx="11">
                  <c:v>PUG</c:v>
                </c:pt>
                <c:pt idx="12">
                  <c:v>LIG</c:v>
                </c:pt>
                <c:pt idx="13">
                  <c:v>LOM</c:v>
                </c:pt>
                <c:pt idx="14">
                  <c:v>SAR</c:v>
                </c:pt>
                <c:pt idx="15">
                  <c:v>VEN</c:v>
                </c:pt>
                <c:pt idx="16">
                  <c:v>CAM</c:v>
                </c:pt>
                <c:pt idx="17">
                  <c:v>BAS</c:v>
                </c:pt>
                <c:pt idx="18">
                  <c:v>PIE</c:v>
                </c:pt>
              </c:strCache>
            </c:strRef>
          </c:cat>
          <c:val>
            <c:numRef>
              <c:f>'[Foglio di lavoro in Rulli et al AISRE.pptx]Forma dell''incentivo'!$C$2:$C$20</c:f>
              <c:numCache>
                <c:formatCode>#,##0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7000000</c:v>
                </c:pt>
                <c:pt idx="4">
                  <c:v>20000000</c:v>
                </c:pt>
                <c:pt idx="5">
                  <c:v>7000000</c:v>
                </c:pt>
                <c:pt idx="6">
                  <c:v>0</c:v>
                </c:pt>
                <c:pt idx="7">
                  <c:v>0</c:v>
                </c:pt>
                <c:pt idx="8">
                  <c:v>44400000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7700000</c:v>
                </c:pt>
                <c:pt idx="15">
                  <c:v>15000000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ser>
          <c:idx val="2"/>
          <c:order val="2"/>
          <c:tx>
            <c:strRef>
              <c:f>'[Foglio di lavoro in Rulli et al AISRE.pptx]Forma dell''incentivo'!$D$1</c:f>
              <c:strCache>
                <c:ptCount val="1"/>
                <c:pt idx="0">
                  <c:v>Rimborsabile/Fin.agevolato</c:v>
                </c:pt>
              </c:strCache>
            </c:strRef>
          </c:tx>
          <c:spPr>
            <a:solidFill>
              <a:srgbClr val="FFE76D"/>
            </a:solidFill>
            <a:ln w="25400">
              <a:noFill/>
            </a:ln>
          </c:spPr>
          <c:cat>
            <c:strRef>
              <c:f>'[Foglio di lavoro in Rulli et al AISRE.pptx]Forma dell''incentivo'!$A$2:$A$20</c:f>
              <c:strCache>
                <c:ptCount val="19"/>
                <c:pt idx="0">
                  <c:v>ABR</c:v>
                </c:pt>
                <c:pt idx="1">
                  <c:v>Trento</c:v>
                </c:pt>
                <c:pt idx="2">
                  <c:v>VDA</c:v>
                </c:pt>
                <c:pt idx="3">
                  <c:v>E-R</c:v>
                </c:pt>
                <c:pt idx="4">
                  <c:v>LAZ</c:v>
                </c:pt>
                <c:pt idx="5">
                  <c:v>UMB</c:v>
                </c:pt>
                <c:pt idx="6">
                  <c:v>FVG</c:v>
                </c:pt>
                <c:pt idx="7">
                  <c:v>MAR</c:v>
                </c:pt>
                <c:pt idx="8">
                  <c:v>TOS</c:v>
                </c:pt>
                <c:pt idx="9">
                  <c:v>SIC</c:v>
                </c:pt>
                <c:pt idx="10">
                  <c:v>MOL</c:v>
                </c:pt>
                <c:pt idx="11">
                  <c:v>PUG</c:v>
                </c:pt>
                <c:pt idx="12">
                  <c:v>LIG</c:v>
                </c:pt>
                <c:pt idx="13">
                  <c:v>LOM</c:v>
                </c:pt>
                <c:pt idx="14">
                  <c:v>SAR</c:v>
                </c:pt>
                <c:pt idx="15">
                  <c:v>VEN</c:v>
                </c:pt>
                <c:pt idx="16">
                  <c:v>CAM</c:v>
                </c:pt>
                <c:pt idx="17">
                  <c:v>BAS</c:v>
                </c:pt>
                <c:pt idx="18">
                  <c:v>PIE</c:v>
                </c:pt>
              </c:strCache>
            </c:strRef>
          </c:cat>
          <c:val>
            <c:numRef>
              <c:f>'[Foglio di lavoro in Rulli et al AISRE.pptx]Forma dell''incentivo'!$D$2:$D$20</c:f>
              <c:numCache>
                <c:formatCode>#,##0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10000000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5500000</c:v>
                </c:pt>
                <c:pt idx="9">
                  <c:v>5500000</c:v>
                </c:pt>
                <c:pt idx="10">
                  <c:v>0</c:v>
                </c:pt>
                <c:pt idx="11">
                  <c:v>124500000</c:v>
                </c:pt>
                <c:pt idx="12">
                  <c:v>30000000</c:v>
                </c:pt>
                <c:pt idx="13">
                  <c:v>44000000</c:v>
                </c:pt>
                <c:pt idx="14">
                  <c:v>0</c:v>
                </c:pt>
                <c:pt idx="15">
                  <c:v>60000000</c:v>
                </c:pt>
                <c:pt idx="16">
                  <c:v>90000000</c:v>
                </c:pt>
                <c:pt idx="17">
                  <c:v>0</c:v>
                </c:pt>
                <c:pt idx="18">
                  <c:v>120000000</c:v>
                </c:pt>
              </c:numCache>
            </c:numRef>
          </c:val>
        </c:ser>
        <c:ser>
          <c:idx val="3"/>
          <c:order val="3"/>
          <c:tx>
            <c:strRef>
              <c:f>'[Foglio di lavoro in Rulli et al AISRE.pptx]Forma dell''incentivo'!$E$1</c:f>
              <c:strCache>
                <c:ptCount val="1"/>
                <c:pt idx="0">
                  <c:v>Garanzie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cat>
            <c:strRef>
              <c:f>'[Foglio di lavoro in Rulli et al AISRE.pptx]Forma dell''incentivo'!$A$2:$A$20</c:f>
              <c:strCache>
                <c:ptCount val="19"/>
                <c:pt idx="0">
                  <c:v>ABR</c:v>
                </c:pt>
                <c:pt idx="1">
                  <c:v>Trento</c:v>
                </c:pt>
                <c:pt idx="2">
                  <c:v>VDA</c:v>
                </c:pt>
                <c:pt idx="3">
                  <c:v>E-R</c:v>
                </c:pt>
                <c:pt idx="4">
                  <c:v>LAZ</c:v>
                </c:pt>
                <c:pt idx="5">
                  <c:v>UMB</c:v>
                </c:pt>
                <c:pt idx="6">
                  <c:v>FVG</c:v>
                </c:pt>
                <c:pt idx="7">
                  <c:v>MAR</c:v>
                </c:pt>
                <c:pt idx="8">
                  <c:v>TOS</c:v>
                </c:pt>
                <c:pt idx="9">
                  <c:v>SIC</c:v>
                </c:pt>
                <c:pt idx="10">
                  <c:v>MOL</c:v>
                </c:pt>
                <c:pt idx="11">
                  <c:v>PUG</c:v>
                </c:pt>
                <c:pt idx="12">
                  <c:v>LIG</c:v>
                </c:pt>
                <c:pt idx="13">
                  <c:v>LOM</c:v>
                </c:pt>
                <c:pt idx="14">
                  <c:v>SAR</c:v>
                </c:pt>
                <c:pt idx="15">
                  <c:v>VEN</c:v>
                </c:pt>
                <c:pt idx="16">
                  <c:v>CAM</c:v>
                </c:pt>
                <c:pt idx="17">
                  <c:v>BAS</c:v>
                </c:pt>
                <c:pt idx="18">
                  <c:v>PIE</c:v>
                </c:pt>
              </c:strCache>
            </c:strRef>
          </c:cat>
          <c:val>
            <c:numRef>
              <c:f>'[Foglio di lavoro in Rulli et al AISRE.pptx]Forma dell''incentivo'!$E$2:$E$20</c:f>
              <c:numCache>
                <c:formatCode>#,##0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7000000</c:v>
                </c:pt>
                <c:pt idx="6">
                  <c:v>22000000</c:v>
                </c:pt>
                <c:pt idx="7">
                  <c:v>11750000</c:v>
                </c:pt>
                <c:pt idx="8">
                  <c:v>38500000</c:v>
                </c:pt>
                <c:pt idx="9">
                  <c:v>0</c:v>
                </c:pt>
                <c:pt idx="10">
                  <c:v>20000000</c:v>
                </c:pt>
                <c:pt idx="11">
                  <c:v>90000000</c:v>
                </c:pt>
                <c:pt idx="12">
                  <c:v>0</c:v>
                </c:pt>
                <c:pt idx="13">
                  <c:v>33000000</c:v>
                </c:pt>
                <c:pt idx="14">
                  <c:v>238000200</c:v>
                </c:pt>
                <c:pt idx="15">
                  <c:v>35000000</c:v>
                </c:pt>
                <c:pt idx="16">
                  <c:v>0</c:v>
                </c:pt>
                <c:pt idx="17">
                  <c:v>35000000</c:v>
                </c:pt>
                <c:pt idx="18">
                  <c:v>60000000</c:v>
                </c:pt>
              </c:numCache>
            </c:numRef>
          </c:val>
        </c:ser>
        <c:ser>
          <c:idx val="4"/>
          <c:order val="4"/>
          <c:tx>
            <c:strRef>
              <c:f>'[Foglio di lavoro in Rulli et al AISRE.pptx]Forma dell''incentivo'!$F$1</c:f>
              <c:strCache>
                <c:ptCount val="1"/>
                <c:pt idx="0">
                  <c:v>Misto</c:v>
                </c:pt>
              </c:strCache>
            </c:strRef>
          </c:tx>
          <c:spPr>
            <a:solidFill>
              <a:srgbClr val="A30D51"/>
            </a:solidFill>
            <a:ln w="25400">
              <a:noFill/>
            </a:ln>
          </c:spPr>
          <c:cat>
            <c:strRef>
              <c:f>'[Foglio di lavoro in Rulli et al AISRE.pptx]Forma dell''incentivo'!$A$2:$A$20</c:f>
              <c:strCache>
                <c:ptCount val="19"/>
                <c:pt idx="0">
                  <c:v>ABR</c:v>
                </c:pt>
                <c:pt idx="1">
                  <c:v>Trento</c:v>
                </c:pt>
                <c:pt idx="2">
                  <c:v>VDA</c:v>
                </c:pt>
                <c:pt idx="3">
                  <c:v>E-R</c:v>
                </c:pt>
                <c:pt idx="4">
                  <c:v>LAZ</c:v>
                </c:pt>
                <c:pt idx="5">
                  <c:v>UMB</c:v>
                </c:pt>
                <c:pt idx="6">
                  <c:v>FVG</c:v>
                </c:pt>
                <c:pt idx="7">
                  <c:v>MAR</c:v>
                </c:pt>
                <c:pt idx="8">
                  <c:v>TOS</c:v>
                </c:pt>
                <c:pt idx="9">
                  <c:v>SIC</c:v>
                </c:pt>
                <c:pt idx="10">
                  <c:v>MOL</c:v>
                </c:pt>
                <c:pt idx="11">
                  <c:v>PUG</c:v>
                </c:pt>
                <c:pt idx="12">
                  <c:v>LIG</c:v>
                </c:pt>
                <c:pt idx="13">
                  <c:v>LOM</c:v>
                </c:pt>
                <c:pt idx="14">
                  <c:v>SAR</c:v>
                </c:pt>
                <c:pt idx="15">
                  <c:v>VEN</c:v>
                </c:pt>
                <c:pt idx="16">
                  <c:v>CAM</c:v>
                </c:pt>
                <c:pt idx="17">
                  <c:v>BAS</c:v>
                </c:pt>
                <c:pt idx="18">
                  <c:v>PIE</c:v>
                </c:pt>
              </c:strCache>
            </c:strRef>
          </c:cat>
          <c:val>
            <c:numRef>
              <c:f>'[Foglio di lavoro in Rulli et al AISRE.pptx]Forma dell''incentivo'!$F$2:$F$20</c:f>
              <c:numCache>
                <c:formatCode>#,##0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221000000</c:v>
                </c:pt>
                <c:pt idx="10">
                  <c:v>7000000</c:v>
                </c:pt>
                <c:pt idx="11">
                  <c:v>0</c:v>
                </c:pt>
                <c:pt idx="12">
                  <c:v>40000000</c:v>
                </c:pt>
                <c:pt idx="13">
                  <c:v>50500000</c:v>
                </c:pt>
                <c:pt idx="14">
                  <c:v>22000000</c:v>
                </c:pt>
                <c:pt idx="15">
                  <c:v>0</c:v>
                </c:pt>
                <c:pt idx="16">
                  <c:v>352000000</c:v>
                </c:pt>
                <c:pt idx="17">
                  <c:v>7300000</c:v>
                </c:pt>
                <c:pt idx="18">
                  <c:v>372000000</c:v>
                </c:pt>
              </c:numCache>
            </c:numRef>
          </c:val>
        </c:ser>
        <c:gapWidth val="60"/>
        <c:overlap val="100"/>
        <c:axId val="33329920"/>
        <c:axId val="33331456"/>
      </c:barChart>
      <c:catAx>
        <c:axId val="33329920"/>
        <c:scaling>
          <c:orientation val="minMax"/>
        </c:scaling>
        <c:axPos val="l"/>
        <c:numFmt formatCode="General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/>
            </a:pPr>
            <a:endParaRPr lang="it-IT"/>
          </a:p>
        </c:txPr>
        <c:crossAx val="33331456"/>
        <c:crosses val="autoZero"/>
        <c:auto val="1"/>
        <c:lblAlgn val="ctr"/>
        <c:lblOffset val="100"/>
        <c:tickLblSkip val="1"/>
        <c:tickMarkSkip val="1"/>
      </c:catAx>
      <c:valAx>
        <c:axId val="33331456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1"/>
        <c:tickLblPos val="nextTo"/>
        <c:spPr>
          <a:ln w="3175">
            <a:noFill/>
            <a:prstDash val="solid"/>
          </a:ln>
        </c:spPr>
        <c:txPr>
          <a:bodyPr rot="0" vert="horz"/>
          <a:lstStyle/>
          <a:p>
            <a:pPr>
              <a:defRPr lang="en-US"/>
            </a:pPr>
            <a:endParaRPr lang="it-IT"/>
          </a:p>
        </c:txPr>
        <c:crossAx val="3332992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2.3753118823110205E-2"/>
          <c:y val="0.8564631504395287"/>
          <c:w val="0.95043614918505226"/>
          <c:h val="0.12766383368745574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lang="en-US"/>
          </a:pPr>
          <a:endParaRPr lang="it-IT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+mn-lt"/>
          <a:ea typeface="Arial"/>
          <a:cs typeface="Arial"/>
        </a:defRPr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0.12649960984606726"/>
          <c:y val="5.5276381909547999E-2"/>
          <c:w val="0.8396595020217098"/>
          <c:h val="0.73553255439844201"/>
        </c:manualLayout>
      </c:layout>
      <c:scatterChart>
        <c:scatterStyle val="lineMarker"/>
        <c:ser>
          <c:idx val="0"/>
          <c:order val="0"/>
          <c:tx>
            <c:strRef>
              <c:f>'[Foglio di lavoro in Rulli et al AISRE.pptx]Target tecnologico'!$G$2</c:f>
              <c:strCache>
                <c:ptCount val="1"/>
                <c:pt idx="0">
                  <c:v>VDA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0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US"/>
                </a:pPr>
                <a:endParaRPr lang="it-IT"/>
              </a:p>
            </c:txPr>
            <c:showSerName val="1"/>
          </c:dLbls>
          <c:xVal>
            <c:numRef>
              <c:f>'[Foglio di lavoro in Rulli et al AISRE.pptx]Target tecnologico'!$H$2</c:f>
              <c:numCache>
                <c:formatCode>General</c:formatCode>
                <c:ptCount val="1"/>
                <c:pt idx="0">
                  <c:v>0.6631623212783857</c:v>
                </c:pt>
              </c:numCache>
            </c:numRef>
          </c:xVal>
          <c:yVal>
            <c:numRef>
              <c:f>'[Foglio di lavoro in Rulli et al AISRE.pptx]Target tecnologico'!$I$2</c:f>
              <c:numCache>
                <c:formatCode>General</c:formatCode>
                <c:ptCount val="1"/>
                <c:pt idx="0">
                  <c:v>0.6631623212783857</c:v>
                </c:pt>
              </c:numCache>
            </c:numRef>
          </c:yVal>
        </c:ser>
        <c:ser>
          <c:idx val="1"/>
          <c:order val="1"/>
          <c:tx>
            <c:strRef>
              <c:f>'[Foglio di lavoro in Rulli et al AISRE.pptx]Target tecnologico'!$G$3</c:f>
              <c:strCache>
                <c:ptCount val="1"/>
                <c:pt idx="0">
                  <c:v>PIE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10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US"/>
                </a:pPr>
                <a:endParaRPr lang="it-IT"/>
              </a:p>
            </c:txPr>
            <c:showSerName val="1"/>
          </c:dLbls>
          <c:xVal>
            <c:numRef>
              <c:f>'[Foglio di lavoro in Rulli et al AISRE.pptx]Target tecnologico'!$H$3</c:f>
              <c:numCache>
                <c:formatCode>General</c:formatCode>
                <c:ptCount val="1"/>
                <c:pt idx="0">
                  <c:v>0.53602350030921453</c:v>
                </c:pt>
              </c:numCache>
            </c:numRef>
          </c:xVal>
          <c:yVal>
            <c:numRef>
              <c:f>'[Foglio di lavoro in Rulli et al AISRE.pptx]Target tecnologico'!$I$3</c:f>
              <c:numCache>
                <c:formatCode>General</c:formatCode>
                <c:ptCount val="1"/>
                <c:pt idx="0">
                  <c:v>0.41713048855906032</c:v>
                </c:pt>
              </c:numCache>
            </c:numRef>
          </c:yVal>
        </c:ser>
        <c:ser>
          <c:idx val="2"/>
          <c:order val="2"/>
          <c:tx>
            <c:strRef>
              <c:f>'[Foglio di lavoro in Rulli et al AISRE.pptx]Target tecnologico'!$G$4</c:f>
              <c:strCache>
                <c:ptCount val="1"/>
                <c:pt idx="0">
                  <c:v>LOM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0"/>
            <c:spPr>
              <a:solidFill>
                <a:srgbClr val="A30D51"/>
              </a:solidFill>
              <a:ln>
                <a:solidFill>
                  <a:srgbClr val="A30D51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US"/>
                </a:pPr>
                <a:endParaRPr lang="it-IT"/>
              </a:p>
            </c:txPr>
            <c:showSerName val="1"/>
          </c:dLbls>
          <c:xVal>
            <c:numRef>
              <c:f>'[Foglio di lavoro in Rulli et al AISRE.pptx]Target tecnologico'!$H$4</c:f>
              <c:numCache>
                <c:formatCode>General</c:formatCode>
                <c:ptCount val="1"/>
                <c:pt idx="0">
                  <c:v>0.6078431372549048</c:v>
                </c:pt>
              </c:numCache>
            </c:numRef>
          </c:xVal>
          <c:yVal>
            <c:numRef>
              <c:f>'[Foglio di lavoro in Rulli et al AISRE.pptx]Target tecnologico'!$I$4</c:f>
              <c:numCache>
                <c:formatCode>General</c:formatCode>
                <c:ptCount val="1"/>
                <c:pt idx="0">
                  <c:v>0.28676470588235475</c:v>
                </c:pt>
              </c:numCache>
            </c:numRef>
          </c:yVal>
        </c:ser>
        <c:ser>
          <c:idx val="3"/>
          <c:order val="3"/>
          <c:tx>
            <c:strRef>
              <c:f>'[Foglio di lavoro in Rulli et al AISRE.pptx]Target tecnologico'!$G$5</c:f>
              <c:strCache>
                <c:ptCount val="1"/>
                <c:pt idx="0">
                  <c:v>Trento</c:v>
                </c:pt>
              </c:strCache>
            </c:strRef>
          </c:tx>
          <c:spPr>
            <a:ln w="28575">
              <a:noFill/>
            </a:ln>
          </c:spPr>
          <c:marker>
            <c:symbol val="x"/>
            <c:size val="10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US"/>
                </a:pPr>
                <a:endParaRPr lang="it-IT"/>
              </a:p>
            </c:txPr>
            <c:showSerName val="1"/>
          </c:dLbls>
          <c:xVal>
            <c:numRef>
              <c:f>'[Foglio di lavoro in Rulli et al AISRE.pptx]Target tecnologico'!$H$5</c:f>
              <c:numCache>
                <c:formatCode>General</c:formatCode>
                <c:ptCount val="1"/>
                <c:pt idx="0">
                  <c:v>0.92554354427304752</c:v>
                </c:pt>
              </c:numCache>
            </c:numRef>
          </c:xVal>
          <c:yVal>
            <c:numRef>
              <c:f>'[Foglio di lavoro in Rulli et al AISRE.pptx]Target tecnologico'!$I$5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</c:ser>
        <c:ser>
          <c:idx val="4"/>
          <c:order val="4"/>
          <c:tx>
            <c:strRef>
              <c:f>'[Foglio di lavoro in Rulli et al AISRE.pptx]Target tecnologico'!$G$6</c:f>
              <c:strCache>
                <c:ptCount val="1"/>
                <c:pt idx="0">
                  <c:v>VEN</c:v>
                </c:pt>
              </c:strCache>
            </c:strRef>
          </c:tx>
          <c:spPr>
            <a:ln w="28575">
              <a:noFill/>
            </a:ln>
          </c:spPr>
          <c:marker>
            <c:symbol val="star"/>
            <c:size val="10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US"/>
                </a:pPr>
                <a:endParaRPr lang="it-IT"/>
              </a:p>
            </c:txPr>
            <c:showSerName val="1"/>
          </c:dLbls>
          <c:xVal>
            <c:numRef>
              <c:f>'[Foglio di lavoro in Rulli et al AISRE.pptx]Target tecnologico'!$H$6</c:f>
              <c:numCache>
                <c:formatCode>General</c:formatCode>
                <c:ptCount val="1"/>
                <c:pt idx="0">
                  <c:v>9.2675542924223073E-2</c:v>
                </c:pt>
              </c:numCache>
            </c:numRef>
          </c:xVal>
          <c:yVal>
            <c:numRef>
              <c:f>'[Foglio di lavoro in Rulli et al AISRE.pptx]Target tecnologico'!$I$6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</c:ser>
        <c:ser>
          <c:idx val="5"/>
          <c:order val="5"/>
          <c:tx>
            <c:strRef>
              <c:f>'[Foglio di lavoro in Rulli et al AISRE.pptx]Target tecnologico'!$G$7</c:f>
              <c:strCache>
                <c:ptCount val="1"/>
                <c:pt idx="0">
                  <c:v>FVG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US"/>
                </a:pPr>
                <a:endParaRPr lang="it-IT"/>
              </a:p>
            </c:txPr>
            <c:showSerName val="1"/>
          </c:dLbls>
          <c:xVal>
            <c:numRef>
              <c:f>'[Foglio di lavoro in Rulli et al AISRE.pptx]Target tecnologico'!$H$7</c:f>
              <c:numCache>
                <c:formatCode>General</c:formatCode>
                <c:ptCount val="1"/>
                <c:pt idx="0">
                  <c:v>0.19005613472333621</c:v>
                </c:pt>
              </c:numCache>
            </c:numRef>
          </c:xVal>
          <c:yVal>
            <c:numRef>
              <c:f>'[Foglio di lavoro in Rulli et al AISRE.pptx]Target tecnologico'!$I$7</c:f>
              <c:numCache>
                <c:formatCode>General</c:formatCode>
                <c:ptCount val="1"/>
                <c:pt idx="0">
                  <c:v>0.20048115477145217</c:v>
                </c:pt>
              </c:numCache>
            </c:numRef>
          </c:yVal>
        </c:ser>
        <c:ser>
          <c:idx val="6"/>
          <c:order val="6"/>
          <c:tx>
            <c:strRef>
              <c:f>'[Foglio di lavoro in Rulli et al AISRE.pptx]Target tecnologico'!$G$8</c:f>
              <c:strCache>
                <c:ptCount val="1"/>
                <c:pt idx="0">
                  <c:v>LIG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10"/>
            <c:spPr>
              <a:solidFill>
                <a:srgbClr val="FF6600"/>
              </a:solidFill>
              <a:ln>
                <a:solidFill>
                  <a:srgbClr val="00808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US"/>
                </a:pPr>
                <a:endParaRPr lang="it-IT"/>
              </a:p>
            </c:txPr>
            <c:showSerName val="1"/>
          </c:dLbls>
          <c:xVal>
            <c:numRef>
              <c:f>'[Foglio di lavoro in Rulli et al AISRE.pptx]Target tecnologico'!$H$8</c:f>
              <c:numCache>
                <c:formatCode>General</c:formatCode>
                <c:ptCount val="1"/>
                <c:pt idx="0">
                  <c:v>0.14880952380952384</c:v>
                </c:pt>
              </c:numCache>
            </c:numRef>
          </c:xVal>
          <c:yVal>
            <c:numRef>
              <c:f>'[Foglio di lavoro in Rulli et al AISRE.pptx]Target tecnologico'!$I$8</c:f>
              <c:numCache>
                <c:formatCode>General</c:formatCode>
                <c:ptCount val="1"/>
                <c:pt idx="0">
                  <c:v>8.3333333333333398E-2</c:v>
                </c:pt>
              </c:numCache>
            </c:numRef>
          </c:yVal>
        </c:ser>
        <c:ser>
          <c:idx val="7"/>
          <c:order val="7"/>
          <c:tx>
            <c:strRef>
              <c:f>'[Foglio di lavoro in Rulli et al AISRE.pptx]Target tecnologico'!$G$9</c:f>
              <c:strCache>
                <c:ptCount val="1"/>
                <c:pt idx="0">
                  <c:v>E-R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10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US"/>
                </a:pPr>
                <a:endParaRPr lang="it-IT"/>
              </a:p>
            </c:txPr>
            <c:showSerName val="1"/>
          </c:dLbls>
          <c:xVal>
            <c:numRef>
              <c:f>'[Foglio di lavoro in Rulli et al AISRE.pptx]Target tecnologico'!$H$9</c:f>
              <c:numCache>
                <c:formatCode>General</c:formatCode>
                <c:ptCount val="1"/>
                <c:pt idx="0">
                  <c:v>0.85425646551723888</c:v>
                </c:pt>
              </c:numCache>
            </c:numRef>
          </c:xVal>
          <c:yVal>
            <c:numRef>
              <c:f>'[Foglio di lavoro in Rulli et al AISRE.pptx]Target tecnologico'!$I$9</c:f>
              <c:numCache>
                <c:formatCode>General</c:formatCode>
                <c:ptCount val="1"/>
                <c:pt idx="0">
                  <c:v>0.52020474137931028</c:v>
                </c:pt>
              </c:numCache>
            </c:numRef>
          </c:yVal>
        </c:ser>
        <c:ser>
          <c:idx val="8"/>
          <c:order val="8"/>
          <c:tx>
            <c:strRef>
              <c:f>'[Foglio di lavoro in Rulli et al AISRE.pptx]Target tecnologico'!$G$10</c:f>
              <c:strCache>
                <c:ptCount val="1"/>
                <c:pt idx="0">
                  <c:v>TOS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2"/>
            <c:spPr>
              <a:solidFill>
                <a:srgbClr val="00B0F0"/>
              </a:solidFill>
              <a:ln>
                <a:solidFill>
                  <a:srgbClr val="00B0F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US"/>
                </a:pPr>
                <a:endParaRPr lang="it-IT"/>
              </a:p>
            </c:txPr>
            <c:showSerName val="1"/>
          </c:dLbls>
          <c:xVal>
            <c:numRef>
              <c:f>'[Foglio di lavoro in Rulli et al AISRE.pptx]Target tecnologico'!$H$10</c:f>
              <c:numCache>
                <c:formatCode>General</c:formatCode>
                <c:ptCount val="1"/>
                <c:pt idx="0">
                  <c:v>0.67938834226128975</c:v>
                </c:pt>
              </c:numCache>
            </c:numRef>
          </c:xVal>
          <c:yVal>
            <c:numRef>
              <c:f>'[Foglio di lavoro in Rulli et al AISRE.pptx]Target tecnologico'!$I$10</c:f>
              <c:numCache>
                <c:formatCode>General</c:formatCode>
                <c:ptCount val="1"/>
                <c:pt idx="0">
                  <c:v>0.43857195085120282</c:v>
                </c:pt>
              </c:numCache>
            </c:numRef>
          </c:yVal>
        </c:ser>
        <c:ser>
          <c:idx val="9"/>
          <c:order val="9"/>
          <c:tx>
            <c:strRef>
              <c:f>'[Foglio di lavoro in Rulli et al AISRE.pptx]Target tecnologico'!$G$11</c:f>
              <c:strCache>
                <c:ptCount val="1"/>
                <c:pt idx="0">
                  <c:v>UMB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2"/>
            <c:spPr>
              <a:solidFill>
                <a:srgbClr val="CC66FF"/>
              </a:solidFill>
              <a:ln>
                <a:solidFill>
                  <a:srgbClr val="CC66FF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US"/>
                </a:pPr>
                <a:endParaRPr lang="it-IT"/>
              </a:p>
            </c:txPr>
            <c:showSerName val="1"/>
          </c:dLbls>
          <c:xVal>
            <c:numRef>
              <c:f>'[Foglio di lavoro in Rulli et al AISRE.pptx]Target tecnologico'!$H$11</c:f>
              <c:numCache>
                <c:formatCode>General</c:formatCode>
                <c:ptCount val="1"/>
                <c:pt idx="0">
                  <c:v>0.50205303678357882</c:v>
                </c:pt>
              </c:numCache>
            </c:numRef>
          </c:xVal>
          <c:yVal>
            <c:numRef>
              <c:f>'[Foglio di lavoro in Rulli et al AISRE.pptx]Target tecnologico'!$I$11</c:f>
              <c:numCache>
                <c:formatCode>General</c:formatCode>
                <c:ptCount val="1"/>
                <c:pt idx="0">
                  <c:v>9.3242087254063355E-2</c:v>
                </c:pt>
              </c:numCache>
            </c:numRef>
          </c:yVal>
        </c:ser>
        <c:ser>
          <c:idx val="10"/>
          <c:order val="10"/>
          <c:tx>
            <c:strRef>
              <c:f>'[Foglio di lavoro in Rulli et al AISRE.pptx]Target tecnologico'!$G$12</c:f>
              <c:strCache>
                <c:ptCount val="1"/>
                <c:pt idx="0">
                  <c:v>MAR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10"/>
            <c:spPr>
              <a:solidFill>
                <a:srgbClr val="CCFFCC"/>
              </a:solidFill>
              <a:ln>
                <a:solidFill>
                  <a:srgbClr val="CCFFCC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US"/>
                </a:pPr>
                <a:endParaRPr lang="it-IT"/>
              </a:p>
            </c:txPr>
            <c:showSerName val="1"/>
          </c:dLbls>
          <c:xVal>
            <c:numRef>
              <c:f>'[Foglio di lavoro in Rulli et al AISRE.pptx]Target tecnologico'!$H$12</c:f>
              <c:numCache>
                <c:formatCode>General</c:formatCode>
                <c:ptCount val="1"/>
                <c:pt idx="0">
                  <c:v>0.66607939304478114</c:v>
                </c:pt>
              </c:numCache>
            </c:numRef>
          </c:xVal>
          <c:yVal>
            <c:numRef>
              <c:f>'[Foglio di lavoro in Rulli et al AISRE.pptx]Target tecnologico'!$I$12</c:f>
              <c:numCache>
                <c:formatCode>General</c:formatCode>
                <c:ptCount val="1"/>
                <c:pt idx="0">
                  <c:v>0.198927035220545</c:v>
                </c:pt>
              </c:numCache>
            </c:numRef>
          </c:yVal>
        </c:ser>
        <c:ser>
          <c:idx val="11"/>
          <c:order val="11"/>
          <c:tx>
            <c:strRef>
              <c:f>'[Foglio di lavoro in Rulli et al AISRE.pptx]Target tecnologico'!$G$13</c:f>
              <c:strCache>
                <c:ptCount val="1"/>
                <c:pt idx="0">
                  <c:v>LAZ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US"/>
                </a:pPr>
                <a:endParaRPr lang="it-IT"/>
              </a:p>
            </c:txPr>
            <c:showSerName val="1"/>
          </c:dLbls>
          <c:xVal>
            <c:numRef>
              <c:f>'[Foglio di lavoro in Rulli et al AISRE.pptx]Target tecnologico'!$H$13</c:f>
              <c:numCache>
                <c:formatCode>General</c:formatCode>
                <c:ptCount val="1"/>
                <c:pt idx="0">
                  <c:v>0.47804878048780647</c:v>
                </c:pt>
              </c:numCache>
            </c:numRef>
          </c:xVal>
          <c:yVal>
            <c:numRef>
              <c:f>'[Foglio di lavoro in Rulli et al AISRE.pptx]Target tecnologico'!$I$13</c:f>
              <c:numCache>
                <c:formatCode>General</c:formatCode>
                <c:ptCount val="1"/>
                <c:pt idx="0">
                  <c:v>0.47317073170731738</c:v>
                </c:pt>
              </c:numCache>
            </c:numRef>
          </c:yVal>
        </c:ser>
        <c:ser>
          <c:idx val="12"/>
          <c:order val="12"/>
          <c:tx>
            <c:strRef>
              <c:f>'[Foglio di lavoro in Rulli et al AISRE.pptx]Target tecnologico'!$G$14</c:f>
              <c:strCache>
                <c:ptCount val="1"/>
                <c:pt idx="0">
                  <c:v>ABR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10"/>
            <c:spPr>
              <a:solidFill>
                <a:srgbClr val="FFCC66"/>
              </a:solidFill>
              <a:ln>
                <a:solidFill>
                  <a:srgbClr val="FFCC66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US"/>
                </a:pPr>
                <a:endParaRPr lang="it-IT"/>
              </a:p>
            </c:txPr>
            <c:showSerName val="1"/>
          </c:dLbls>
          <c:xVal>
            <c:numRef>
              <c:f>'[Foglio di lavoro in Rulli et al AISRE.pptx]Target tecnologico'!$H$14</c:f>
              <c:numCache>
                <c:formatCode>General</c:formatCode>
                <c:ptCount val="1"/>
                <c:pt idx="0">
                  <c:v>0.6270200387847471</c:v>
                </c:pt>
              </c:numCache>
            </c:numRef>
          </c:xVal>
          <c:yVal>
            <c:numRef>
              <c:f>'[Foglio di lavoro in Rulli et al AISRE.pptx]Target tecnologico'!$I$14</c:f>
              <c:numCache>
                <c:formatCode>General</c:formatCode>
                <c:ptCount val="1"/>
                <c:pt idx="0">
                  <c:v>0.38784744667097631</c:v>
                </c:pt>
              </c:numCache>
            </c:numRef>
          </c:yVal>
        </c:ser>
        <c:ser>
          <c:idx val="13"/>
          <c:order val="13"/>
          <c:tx>
            <c:strRef>
              <c:f>'[Foglio di lavoro in Rulli et al AISRE.pptx]Target tecnologico'!$G$15</c:f>
              <c:strCache>
                <c:ptCount val="1"/>
                <c:pt idx="0">
                  <c:v>MOL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1"/>
            <c:spPr>
              <a:solidFill>
                <a:srgbClr val="CC00CC"/>
              </a:solidFill>
              <a:ln>
                <a:solidFill>
                  <a:srgbClr val="CC00CC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US"/>
                </a:pPr>
                <a:endParaRPr lang="it-IT"/>
              </a:p>
            </c:txPr>
            <c:showSerName val="1"/>
          </c:dLbls>
          <c:xVal>
            <c:numRef>
              <c:f>'[Foglio di lavoro in Rulli et al AISRE.pptx]Target tecnologico'!$H$15</c:f>
              <c:numCache>
                <c:formatCode>General</c:formatCode>
                <c:ptCount val="1"/>
                <c:pt idx="0">
                  <c:v>0.15172413793103517</c:v>
                </c:pt>
              </c:numCache>
            </c:numRef>
          </c:xVal>
          <c:yVal>
            <c:numRef>
              <c:f>'[Foglio di lavoro in Rulli et al AISRE.pptx]Target tecnologico'!$I$15</c:f>
              <c:numCache>
                <c:formatCode>General</c:formatCode>
                <c:ptCount val="1"/>
                <c:pt idx="0">
                  <c:v>0.17241379310344904</c:v>
                </c:pt>
              </c:numCache>
            </c:numRef>
          </c:yVal>
        </c:ser>
        <c:ser>
          <c:idx val="14"/>
          <c:order val="14"/>
          <c:tx>
            <c:strRef>
              <c:f>'[Foglio di lavoro in Rulli et al AISRE.pptx]Target tecnologico'!$G$16</c:f>
              <c:strCache>
                <c:ptCount val="1"/>
                <c:pt idx="0">
                  <c:v>SAR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2"/>
            <c:spPr>
              <a:solidFill>
                <a:srgbClr val="CCCCFF"/>
              </a:solidFill>
              <a:ln>
                <a:solidFill>
                  <a:srgbClr val="CC99FF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US"/>
                </a:pPr>
                <a:endParaRPr lang="it-IT"/>
              </a:p>
            </c:txPr>
            <c:showSerName val="1"/>
          </c:dLbls>
          <c:xVal>
            <c:numRef>
              <c:f>'[Foglio di lavoro in Rulli et al AISRE.pptx]Target tecnologico'!$H$16</c:f>
              <c:numCache>
                <c:formatCode>General</c:formatCode>
                <c:ptCount val="1"/>
                <c:pt idx="0">
                  <c:v>3.2672340027661458E-2</c:v>
                </c:pt>
              </c:numCache>
            </c:numRef>
          </c:xVal>
          <c:yVal>
            <c:numRef>
              <c:f>'[Foglio di lavoro in Rulli et al AISRE.pptx]Target tecnologico'!$I$16</c:f>
              <c:numCache>
                <c:formatCode>General</c:formatCode>
                <c:ptCount val="1"/>
                <c:pt idx="0">
                  <c:v>4.9927747904006642E-2</c:v>
                </c:pt>
              </c:numCache>
            </c:numRef>
          </c:yVal>
        </c:ser>
        <c:ser>
          <c:idx val="15"/>
          <c:order val="15"/>
          <c:tx>
            <c:strRef>
              <c:f>'[Foglio di lavoro in Rulli et al AISRE.pptx]Target tecnologico'!$G$17</c:f>
              <c:strCache>
                <c:ptCount val="1"/>
                <c:pt idx="0">
                  <c:v>BAS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2"/>
            <c:spPr>
              <a:solidFill>
                <a:srgbClr val="FFCC00"/>
              </a:solidFill>
              <a:ln w="19050">
                <a:solidFill>
                  <a:srgbClr val="FFCC0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US"/>
                </a:pPr>
                <a:endParaRPr lang="it-IT"/>
              </a:p>
            </c:txPr>
            <c:showSerName val="1"/>
          </c:dLbls>
          <c:xVal>
            <c:numRef>
              <c:f>'[Foglio di lavoro in Rulli et al AISRE.pptx]Target tecnologico'!$H$17</c:f>
              <c:numCache>
                <c:formatCode>General</c:formatCode>
                <c:ptCount val="1"/>
                <c:pt idx="0">
                  <c:v>0</c:v>
                </c:pt>
              </c:numCache>
            </c:numRef>
          </c:xVal>
          <c:yVal>
            <c:numRef>
              <c:f>'[Foglio di lavoro in Rulli et al AISRE.pptx]Target tecnologico'!$I$17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</c:ser>
        <c:ser>
          <c:idx val="16"/>
          <c:order val="16"/>
          <c:tx>
            <c:strRef>
              <c:f>'[Foglio di lavoro in Rulli et al AISRE.pptx]Target tecnologico'!$G$18</c:f>
              <c:strCache>
                <c:ptCount val="1"/>
                <c:pt idx="0">
                  <c:v>PUG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1"/>
            <c:spPr>
              <a:noFill/>
              <a:ln w="25400">
                <a:solidFill>
                  <a:schemeClr val="tx1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US"/>
                </a:pPr>
                <a:endParaRPr lang="it-IT"/>
              </a:p>
            </c:txPr>
            <c:showSerName val="1"/>
          </c:dLbls>
          <c:xVal>
            <c:numRef>
              <c:f>'[Foglio di lavoro in Rulli et al AISRE.pptx]Target tecnologico'!$H$18</c:f>
              <c:numCache>
                <c:formatCode>General</c:formatCode>
                <c:ptCount val="1"/>
                <c:pt idx="0">
                  <c:v>0.11997189531002983</c:v>
                </c:pt>
              </c:numCache>
            </c:numRef>
          </c:xVal>
          <c:yVal>
            <c:numRef>
              <c:f>'[Foglio di lavoro in Rulli et al AISRE.pptx]Target tecnologico'!$I$18</c:f>
              <c:numCache>
                <c:formatCode>General</c:formatCode>
                <c:ptCount val="1"/>
                <c:pt idx="0">
                  <c:v>0.13226769717196649</c:v>
                </c:pt>
              </c:numCache>
            </c:numRef>
          </c:yVal>
        </c:ser>
        <c:ser>
          <c:idx val="17"/>
          <c:order val="17"/>
          <c:tx>
            <c:strRef>
              <c:f>'[Foglio di lavoro in Rulli et al AISRE.pptx]Target tecnologico'!$G$19</c:f>
              <c:strCache>
                <c:ptCount val="1"/>
                <c:pt idx="0">
                  <c:v>CAM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1"/>
            <c:spPr>
              <a:solidFill>
                <a:srgbClr val="008080"/>
              </a:solidFill>
              <a:ln>
                <a:solidFill>
                  <a:srgbClr val="33CCCC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US"/>
                </a:pPr>
                <a:endParaRPr lang="it-IT"/>
              </a:p>
            </c:txPr>
            <c:showSerName val="1"/>
          </c:dLbls>
          <c:xVal>
            <c:numRef>
              <c:f>'[Foglio di lavoro in Rulli et al AISRE.pptx]Target tecnologico'!$H$19</c:f>
              <c:numCache>
                <c:formatCode>General</c:formatCode>
                <c:ptCount val="1"/>
                <c:pt idx="0">
                  <c:v>0.18945634266886424</c:v>
                </c:pt>
              </c:numCache>
            </c:numRef>
          </c:xVal>
          <c:yVal>
            <c:numRef>
              <c:f>'[Foglio di lavoro in Rulli et al AISRE.pptx]Target tecnologico'!$I$19</c:f>
              <c:numCache>
                <c:formatCode>General</c:formatCode>
                <c:ptCount val="1"/>
                <c:pt idx="0">
                  <c:v>1.6474464579901205E-2</c:v>
                </c:pt>
              </c:numCache>
            </c:numRef>
          </c:yVal>
        </c:ser>
        <c:ser>
          <c:idx val="18"/>
          <c:order val="18"/>
          <c:tx>
            <c:strRef>
              <c:f>'[Foglio di lavoro in Rulli et al AISRE.pptx]Target tecnologico'!$G$20</c:f>
              <c:strCache>
                <c:ptCount val="1"/>
                <c:pt idx="0">
                  <c:v>SIC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2"/>
            <c:spPr>
              <a:solidFill>
                <a:srgbClr val="00B050"/>
              </a:solidFill>
              <a:ln>
                <a:solidFill>
                  <a:srgbClr val="99CC0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US"/>
                </a:pPr>
                <a:endParaRPr lang="it-IT"/>
              </a:p>
            </c:txPr>
            <c:showSerName val="1"/>
          </c:dLbls>
          <c:xVal>
            <c:numRef>
              <c:f>'[Foglio di lavoro in Rulli et al AISRE.pptx]Target tecnologico'!$H$20</c:f>
              <c:numCache>
                <c:formatCode>General</c:formatCode>
                <c:ptCount val="1"/>
                <c:pt idx="0">
                  <c:v>0.32452632269062037</c:v>
                </c:pt>
              </c:numCache>
            </c:numRef>
          </c:xVal>
          <c:yVal>
            <c:numRef>
              <c:f>'[Foglio di lavoro in Rulli et al AISRE.pptx]Target tecnologico'!$I$20</c:f>
              <c:numCache>
                <c:formatCode>General</c:formatCode>
                <c:ptCount val="1"/>
                <c:pt idx="0">
                  <c:v>0.28886120763128581</c:v>
                </c:pt>
              </c:numCache>
            </c:numRef>
          </c:yVal>
        </c:ser>
        <c:dLbls>
          <c:showSerName val="1"/>
        </c:dLbls>
        <c:axId val="33411072"/>
        <c:axId val="33412992"/>
      </c:scatterChart>
      <c:valAx>
        <c:axId val="334110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it-IT"/>
                  <a:t>% budget su target tech concentrato</a:t>
                </a:r>
              </a:p>
            </c:rich>
          </c:tx>
          <c:layout>
            <c:manualLayout>
              <c:xMode val="edge"/>
              <c:yMode val="edge"/>
              <c:x val="0.34179357021996631"/>
              <c:y val="0.91457286432160756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/>
            </a:pPr>
            <a:endParaRPr lang="it-IT"/>
          </a:p>
        </c:txPr>
        <c:crossAx val="33412992"/>
        <c:crosses val="autoZero"/>
        <c:crossBetween val="midCat"/>
      </c:valAx>
      <c:valAx>
        <c:axId val="3341299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/>
                </a:pPr>
                <a:r>
                  <a:rPr lang="it-IT"/>
                  <a:t>% budget su target settoriale concentrato</a:t>
                </a:r>
              </a:p>
            </c:rich>
          </c:tx>
          <c:layout>
            <c:manualLayout>
              <c:xMode val="edge"/>
              <c:yMode val="edge"/>
              <c:x val="1.4107966233950484E-2"/>
              <c:y val="4.2997205994412133E-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/>
            </a:pPr>
            <a:endParaRPr lang="it-IT"/>
          </a:p>
        </c:txPr>
        <c:crossAx val="33411072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+mn-lt"/>
          <a:ea typeface="Arial"/>
          <a:cs typeface="Arial"/>
        </a:defRPr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0.14832535885167494"/>
          <c:y val="3.16480023330417E-2"/>
          <c:w val="0.82506561679790025"/>
          <c:h val="0.6277716535433141"/>
        </c:manualLayout>
      </c:layout>
      <c:lineChart>
        <c:grouping val="standard"/>
        <c:ser>
          <c:idx val="0"/>
          <c:order val="0"/>
          <c:tx>
            <c:strRef>
              <c:f>'[Foglio di lavoro in Rulli et al AISRE.pptx]def'!$J$1</c:f>
              <c:strCache>
                <c:ptCount val="1"/>
                <c:pt idx="0">
                  <c:v>gruppo 1</c:v>
                </c:pt>
              </c:strCache>
            </c:strRef>
          </c:tx>
          <c:spPr>
            <a:ln w="38100">
              <a:solidFill>
                <a:srgbClr val="FFC000"/>
              </a:solidFill>
              <a:prstDash val="solid"/>
            </a:ln>
          </c:spPr>
          <c:marker>
            <c:symbol val="diamond"/>
            <c:size val="13"/>
            <c:spPr>
              <a:solidFill>
                <a:srgbClr val="FFC000"/>
              </a:solidFill>
              <a:ln>
                <a:solidFill>
                  <a:srgbClr val="FFC000"/>
                </a:solidFill>
                <a:prstDash val="solid"/>
              </a:ln>
            </c:spPr>
          </c:marker>
          <c:cat>
            <c:strRef>
              <c:f>'[Foglio di lavoro in Rulli et al AISRE.pptx]def'!$I$2:$I$5</c:f>
              <c:strCache>
                <c:ptCount val="4"/>
                <c:pt idx="0">
                  <c:v>R&amp;S</c:v>
                </c:pt>
                <c:pt idx="1">
                  <c:v>Tech focus</c:v>
                </c:pt>
                <c:pt idx="2">
                  <c:v>Partnership</c:v>
                </c:pt>
                <c:pt idx="3">
                  <c:v>PMI + GI</c:v>
                </c:pt>
              </c:strCache>
            </c:strRef>
          </c:cat>
          <c:val>
            <c:numRef>
              <c:f>'[Foglio di lavoro in Rulli et al AISRE.pptx]def'!$J$2:$J$5</c:f>
              <c:numCache>
                <c:formatCode>0.00</c:formatCode>
                <c:ptCount val="4"/>
                <c:pt idx="0">
                  <c:v>0.2904200000000014</c:v>
                </c:pt>
                <c:pt idx="1">
                  <c:v>9.8780000000000007E-2</c:v>
                </c:pt>
                <c:pt idx="2">
                  <c:v>6.7700000000000024E-2</c:v>
                </c:pt>
                <c:pt idx="3">
                  <c:v>0.25412000000000001</c:v>
                </c:pt>
              </c:numCache>
            </c:numRef>
          </c:val>
        </c:ser>
        <c:ser>
          <c:idx val="1"/>
          <c:order val="1"/>
          <c:tx>
            <c:strRef>
              <c:f>'[Foglio di lavoro in Rulli et al AISRE.pptx]def'!$K$1</c:f>
              <c:strCache>
                <c:ptCount val="1"/>
                <c:pt idx="0">
                  <c:v>gruppo 2</c:v>
                </c:pt>
              </c:strCache>
            </c:strRef>
          </c:tx>
          <c:spPr>
            <a:ln w="38100">
              <a:solidFill>
                <a:srgbClr val="A30D51"/>
              </a:solidFill>
              <a:prstDash val="solid"/>
            </a:ln>
          </c:spPr>
          <c:marker>
            <c:symbol val="square"/>
            <c:size val="12"/>
            <c:spPr>
              <a:solidFill>
                <a:srgbClr val="A30D51"/>
              </a:solidFill>
              <a:ln>
                <a:solidFill>
                  <a:srgbClr val="A30D51"/>
                </a:solidFill>
                <a:prstDash val="solid"/>
              </a:ln>
            </c:spPr>
          </c:marker>
          <c:cat>
            <c:strRef>
              <c:f>'[Foglio di lavoro in Rulli et al AISRE.pptx]def'!$I$2:$I$5</c:f>
              <c:strCache>
                <c:ptCount val="4"/>
                <c:pt idx="0">
                  <c:v>R&amp;S</c:v>
                </c:pt>
                <c:pt idx="1">
                  <c:v>Tech focus</c:v>
                </c:pt>
                <c:pt idx="2">
                  <c:v>Partnership</c:v>
                </c:pt>
                <c:pt idx="3">
                  <c:v>PMI + GI</c:v>
                </c:pt>
              </c:strCache>
            </c:strRef>
          </c:cat>
          <c:val>
            <c:numRef>
              <c:f>'[Foglio di lavoro in Rulli et al AISRE.pptx]def'!$K$2:$K$5</c:f>
              <c:numCache>
                <c:formatCode>0.00</c:formatCode>
                <c:ptCount val="4"/>
                <c:pt idx="0">
                  <c:v>0.78555719999999685</c:v>
                </c:pt>
                <c:pt idx="1">
                  <c:v>0.58629999999999949</c:v>
                </c:pt>
                <c:pt idx="2">
                  <c:v>0.43235710000000038</c:v>
                </c:pt>
                <c:pt idx="3">
                  <c:v>0.58322859999999721</c:v>
                </c:pt>
              </c:numCache>
            </c:numRef>
          </c:val>
        </c:ser>
        <c:ser>
          <c:idx val="2"/>
          <c:order val="2"/>
          <c:tx>
            <c:strRef>
              <c:f>'[Foglio di lavoro in Rulli et al AISRE.pptx]def'!$L$1</c:f>
              <c:strCache>
                <c:ptCount val="1"/>
                <c:pt idx="0">
                  <c:v>gruppo 3</c:v>
                </c:pt>
              </c:strCache>
            </c:strRef>
          </c:tx>
          <c:spPr>
            <a:ln w="38100">
              <a:solidFill>
                <a:srgbClr val="00B0F0"/>
              </a:solidFill>
              <a:prstDash val="solid"/>
            </a:ln>
          </c:spPr>
          <c:marker>
            <c:symbol val="triangle"/>
            <c:size val="13"/>
            <c:spPr>
              <a:solidFill>
                <a:srgbClr val="00B0F0"/>
              </a:solidFill>
              <a:ln>
                <a:solidFill>
                  <a:srgbClr val="00B0F0"/>
                </a:solidFill>
                <a:prstDash val="solid"/>
              </a:ln>
            </c:spPr>
          </c:marker>
          <c:cat>
            <c:strRef>
              <c:f>'[Foglio di lavoro in Rulli et al AISRE.pptx]def'!$I$2:$I$5</c:f>
              <c:strCache>
                <c:ptCount val="4"/>
                <c:pt idx="0">
                  <c:v>R&amp;S</c:v>
                </c:pt>
                <c:pt idx="1">
                  <c:v>Tech focus</c:v>
                </c:pt>
                <c:pt idx="2">
                  <c:v>Partnership</c:v>
                </c:pt>
                <c:pt idx="3">
                  <c:v>PMI + GI</c:v>
                </c:pt>
              </c:strCache>
            </c:strRef>
          </c:cat>
          <c:val>
            <c:numRef>
              <c:f>'[Foglio di lavoro in Rulli et al AISRE.pptx]def'!$L$2:$L$5</c:f>
              <c:numCache>
                <c:formatCode>0.00</c:formatCode>
                <c:ptCount val="4"/>
                <c:pt idx="0">
                  <c:v>0.69704290000000002</c:v>
                </c:pt>
                <c:pt idx="1">
                  <c:v>0.45591430000000038</c:v>
                </c:pt>
                <c:pt idx="2">
                  <c:v>0.32901430000000204</c:v>
                </c:pt>
                <c:pt idx="3">
                  <c:v>0.1953857</c:v>
                </c:pt>
              </c:numCache>
            </c:numRef>
          </c:val>
        </c:ser>
        <c:marker val="1"/>
        <c:axId val="33458816"/>
        <c:axId val="33465088"/>
      </c:lineChart>
      <c:catAx>
        <c:axId val="334588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/>
            </a:pPr>
            <a:endParaRPr lang="it-IT"/>
          </a:p>
        </c:txPr>
        <c:crossAx val="33465088"/>
        <c:crosses val="autoZero"/>
        <c:auto val="1"/>
        <c:lblAlgn val="ctr"/>
        <c:lblOffset val="100"/>
        <c:tickMarkSkip val="1"/>
      </c:catAx>
      <c:valAx>
        <c:axId val="33465088"/>
        <c:scaling>
          <c:orientation val="minMax"/>
        </c:scaling>
        <c:axPos val="l"/>
        <c:majorGridlines>
          <c:spPr>
            <a:ln w="3175">
              <a:solidFill>
                <a:srgbClr val="969696"/>
              </a:solidFill>
              <a:prstDash val="solid"/>
            </a:ln>
          </c:spPr>
        </c:majorGridlines>
        <c:numFmt formatCode="0.0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/>
            </a:pPr>
            <a:endParaRPr lang="it-IT"/>
          </a:p>
        </c:txPr>
        <c:crossAx val="33458816"/>
        <c:crosses val="autoZero"/>
        <c:crossBetween val="between"/>
        <c:majorUnit val="0.15000000000000024"/>
      </c:valAx>
      <c:dTable>
        <c:showHorzBorder val="1"/>
        <c:showVertBorder val="1"/>
        <c:showOutline val="1"/>
        <c:showKeys val="1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 rtl="0">
              <a:defRPr lang="en-US"/>
            </a:pPr>
            <a:endParaRPr lang="it-IT"/>
          </a:p>
        </c:txPr>
      </c:dTable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+mn-lt"/>
          <a:ea typeface="Arial"/>
          <a:cs typeface="Arial"/>
        </a:defRPr>
      </a:pPr>
      <a:endParaRPr lang="it-IT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90B15A2-51E4-481E-B29D-06C1AB804B5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0E6377-2C8A-4A61-9242-B92E72F814FB}" type="slidenum">
              <a:rPr lang="it-IT" smtClean="0"/>
              <a:pPr/>
              <a:t>4</a:t>
            </a:fld>
            <a:endParaRPr lang="it-IT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3011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A6307A-E3E9-42FE-804B-5138EE012911}" type="slidenum">
              <a:rPr lang="it-IT" smtClean="0"/>
              <a:pPr/>
              <a:t>11</a:t>
            </a:fld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2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3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912EA-1286-46DA-AFF8-FC3251AE5B15}" type="slidenum">
              <a:rPr lang="it-IT" smtClean="0"/>
              <a:pPr/>
              <a:t>17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62000" y="4267200"/>
            <a:ext cx="426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it-IT" sz="3200">
                <a:latin typeface="Verdana" charset="0"/>
              </a:rPr>
              <a:t>Luogo, data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25146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3600">
                <a:latin typeface="Verdana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1" y="274643"/>
            <a:ext cx="8229600" cy="687387"/>
          </a:xfrm>
          <a:prstGeom prst="rect">
            <a:avLst/>
          </a:prstGeom>
        </p:spPr>
        <p:txBody>
          <a:bodyPr lIns="87279" tIns="43639" rIns="87279" bIns="43639"/>
          <a:lstStyle>
            <a:lvl1pPr>
              <a:defRPr sz="36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1" y="274643"/>
            <a:ext cx="8229600" cy="687387"/>
          </a:xfrm>
          <a:prstGeom prst="rect">
            <a:avLst/>
          </a:prstGeom>
        </p:spPr>
        <p:txBody>
          <a:bodyPr lIns="87279" tIns="43639" rIns="87279" bIns="43639"/>
          <a:lstStyle>
            <a:lvl1pPr>
              <a:defRPr sz="36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lIns="87279" tIns="43639" rIns="87279" bIns="43639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1" y="274643"/>
            <a:ext cx="8229600" cy="687387"/>
          </a:xfrm>
          <a:prstGeom prst="rect">
            <a:avLst/>
          </a:prstGeom>
        </p:spPr>
        <p:txBody>
          <a:bodyPr lIns="87279" tIns="43639" rIns="87279" bIns="43639"/>
          <a:lstStyle>
            <a:lvl1pPr>
              <a:defRPr sz="36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1" y="274643"/>
            <a:ext cx="8229600" cy="687387"/>
          </a:xfrm>
          <a:prstGeom prst="rect">
            <a:avLst/>
          </a:prstGeom>
        </p:spPr>
        <p:txBody>
          <a:bodyPr lIns="87279" tIns="43639" rIns="87279" bIns="43639"/>
          <a:lstStyle>
            <a:lvl1pPr>
              <a:defRPr sz="36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1" y="274643"/>
            <a:ext cx="8229600" cy="687387"/>
          </a:xfrm>
          <a:prstGeom prst="rect">
            <a:avLst/>
          </a:prstGeom>
        </p:spPr>
        <p:txBody>
          <a:bodyPr lIns="87279" tIns="43639" rIns="87279" bIns="43639"/>
          <a:lstStyle>
            <a:lvl1pPr>
              <a:defRPr sz="36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1" y="274643"/>
            <a:ext cx="8229600" cy="687387"/>
          </a:xfrm>
          <a:prstGeom prst="rect">
            <a:avLst/>
          </a:prstGeom>
        </p:spPr>
        <p:txBody>
          <a:bodyPr lIns="87279" tIns="43639" rIns="87279" bIns="43639"/>
          <a:lstStyle>
            <a:lvl1pPr>
              <a:defRPr sz="36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1" y="274643"/>
            <a:ext cx="8229600" cy="687387"/>
          </a:xfrm>
          <a:prstGeom prst="rect">
            <a:avLst/>
          </a:prstGeom>
        </p:spPr>
        <p:txBody>
          <a:bodyPr lIns="87279" tIns="43639" rIns="87279" bIns="43639"/>
          <a:lstStyle>
            <a:lvl1pPr>
              <a:defRPr sz="36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1" y="274643"/>
            <a:ext cx="8229600" cy="687387"/>
          </a:xfrm>
          <a:prstGeom prst="rect">
            <a:avLst/>
          </a:prstGeom>
        </p:spPr>
        <p:txBody>
          <a:bodyPr lIns="87279" tIns="43639" rIns="87279" bIns="43639"/>
          <a:lstStyle>
            <a:lvl1pPr>
              <a:defRPr sz="36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1" y="274643"/>
            <a:ext cx="8229600" cy="687387"/>
          </a:xfrm>
          <a:prstGeom prst="rect">
            <a:avLst/>
          </a:prstGeom>
        </p:spPr>
        <p:txBody>
          <a:bodyPr lIns="87279" tIns="43639" rIns="87279" bIns="43639"/>
          <a:lstStyle>
            <a:lvl1pPr>
              <a:defRPr sz="36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1" y="274643"/>
            <a:ext cx="8229600" cy="687387"/>
          </a:xfrm>
          <a:prstGeom prst="rect">
            <a:avLst/>
          </a:prstGeom>
        </p:spPr>
        <p:txBody>
          <a:bodyPr lIns="87279" tIns="43639" rIns="87279" bIns="43639"/>
          <a:lstStyle>
            <a:lvl1pPr>
              <a:defRPr sz="36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1" y="274643"/>
            <a:ext cx="8229600" cy="687387"/>
          </a:xfrm>
          <a:prstGeom prst="rect">
            <a:avLst/>
          </a:prstGeom>
        </p:spPr>
        <p:txBody>
          <a:bodyPr lIns="87279" tIns="43639" rIns="87279" bIns="43639"/>
          <a:lstStyle>
            <a:lvl1pPr>
              <a:defRPr sz="36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1" y="274643"/>
            <a:ext cx="8229600" cy="687387"/>
          </a:xfrm>
          <a:prstGeom prst="rect">
            <a:avLst/>
          </a:prstGeom>
        </p:spPr>
        <p:txBody>
          <a:bodyPr lIns="87279" tIns="43639" rIns="87279" bIns="43639"/>
          <a:lstStyle>
            <a:lvl1pPr>
              <a:defRPr sz="36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1" y="274643"/>
            <a:ext cx="8229600" cy="687387"/>
          </a:xfrm>
          <a:prstGeom prst="rect">
            <a:avLst/>
          </a:prstGeom>
        </p:spPr>
        <p:txBody>
          <a:bodyPr lIns="87279" tIns="43639" rIns="87279" bIns="43639"/>
          <a:lstStyle>
            <a:lvl1pPr>
              <a:defRPr sz="36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1" y="274643"/>
            <a:ext cx="8229600" cy="687387"/>
          </a:xfrm>
          <a:prstGeom prst="rect">
            <a:avLst/>
          </a:prstGeom>
        </p:spPr>
        <p:txBody>
          <a:bodyPr lIns="87279" tIns="43639" rIns="87279" bIns="43639"/>
          <a:lstStyle>
            <a:lvl1pPr>
              <a:defRPr sz="36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A04D0-27C5-4449-9642-E51B2814023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85B23-85A0-457E-A67C-087998AFA9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DD628-0A0D-49EC-BD4A-21A059ABDBA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0" y="1517"/>
            <a:ext cx="9143999" cy="1112728"/>
          </a:xfrm>
          <a:prstGeom prst="rect">
            <a:avLst/>
          </a:prstGeom>
        </p:spPr>
        <p:txBody>
          <a:bodyPr lIns="87279" tIns="43639" rIns="87279" bIns="43639"/>
          <a:lstStyle>
            <a:lvl1pPr>
              <a:defRPr sz="3800" b="1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1" y="274643"/>
            <a:ext cx="8229600" cy="687387"/>
          </a:xfrm>
          <a:prstGeom prst="rect">
            <a:avLst/>
          </a:prstGeom>
        </p:spPr>
        <p:txBody>
          <a:bodyPr lIns="87279" tIns="43639" rIns="87279" bIns="43639"/>
          <a:lstStyle>
            <a:lvl1pPr>
              <a:defRPr sz="36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Irpet_banda colore.jpg                                         00085E4F MacHorace                      C2BBA2BB:"/>
          <p:cNvPicPr>
            <a:picLocks noChangeAspect="1" noChangeArrowheads="1"/>
          </p:cNvPicPr>
          <p:nvPr/>
        </p:nvPicPr>
        <p:blipFill>
          <a:blip r:embed="rId29"/>
          <a:srcRect/>
          <a:stretch>
            <a:fillRect/>
          </a:stretch>
        </p:blipFill>
        <p:spPr bwMode="auto">
          <a:xfrm>
            <a:off x="0" y="5962650"/>
            <a:ext cx="9144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88" r:id="rId3"/>
    <p:sldLayoutId id="2147483687" r:id="rId4"/>
    <p:sldLayoutId id="2147483686" r:id="rId5"/>
    <p:sldLayoutId id="2147483685" r:id="rId6"/>
    <p:sldLayoutId id="2147483684" r:id="rId7"/>
    <p:sldLayoutId id="2147483683" r:id="rId8"/>
    <p:sldLayoutId id="2147483682" r:id="rId9"/>
    <p:sldLayoutId id="2147483681" r:id="rId10"/>
    <p:sldLayoutId id="2147483680" r:id="rId11"/>
    <p:sldLayoutId id="2147483679" r:id="rId12"/>
    <p:sldLayoutId id="2147483678" r:id="rId13"/>
    <p:sldLayoutId id="2147483677" r:id="rId14"/>
    <p:sldLayoutId id="2147483676" r:id="rId15"/>
    <p:sldLayoutId id="2147483675" r:id="rId16"/>
    <p:sldLayoutId id="2147483674" r:id="rId17"/>
    <p:sldLayoutId id="2147483673" r:id="rId18"/>
    <p:sldLayoutId id="2147483672" r:id="rId19"/>
    <p:sldLayoutId id="2147483671" r:id="rId20"/>
    <p:sldLayoutId id="2147483670" r:id="rId21"/>
    <p:sldLayoutId id="2147483669" r:id="rId22"/>
    <p:sldLayoutId id="2147483668" r:id="rId23"/>
    <p:sldLayoutId id="2147483667" r:id="rId24"/>
    <p:sldLayoutId id="2147483691" r:id="rId25"/>
    <p:sldLayoutId id="2147483692" r:id="rId26"/>
    <p:sldLayoutId id="2147483693" r:id="rId2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Grafico_di_Microsoft_Office_Excel1.xls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762000" y="2286000"/>
            <a:ext cx="7772400" cy="1908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4000" b="1" dirty="0" smtClean="0">
                <a:solidFill>
                  <a:srgbClr val="993366"/>
                </a:solidFill>
              </a:rPr>
              <a:t>Enterprise and innovation policies in comparison: </a:t>
            </a:r>
            <a:br>
              <a:rPr lang="en-US" sz="4000" b="1" dirty="0" smtClean="0">
                <a:solidFill>
                  <a:srgbClr val="993366"/>
                </a:solidFill>
              </a:rPr>
            </a:br>
            <a:r>
              <a:rPr lang="en-US" sz="4000" b="1" dirty="0" smtClean="0">
                <a:solidFill>
                  <a:srgbClr val="993366"/>
                </a:solidFill>
              </a:rPr>
              <a:t>where do the Italian regions go?</a:t>
            </a:r>
            <a:endParaRPr lang="it-IT" sz="4000" b="1" dirty="0" smtClean="0">
              <a:solidFill>
                <a:srgbClr val="993366"/>
              </a:solidFill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066800" y="4267200"/>
            <a:ext cx="6934200" cy="1219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ctr"/>
            <a:r>
              <a:rPr lang="it-IT" dirty="0" smtClean="0"/>
              <a:t>Marco Mariani </a:t>
            </a:r>
          </a:p>
          <a:p>
            <a:pPr marL="0" indent="0" algn="ctr"/>
            <a:r>
              <a:rPr lang="it-IT" sz="2400" dirty="0" err="1" smtClean="0"/>
              <a:t>Tuscany</a:t>
            </a:r>
            <a:r>
              <a:rPr lang="it-IT" sz="2400" dirty="0" smtClean="0"/>
              <a:t>’s </a:t>
            </a:r>
            <a:r>
              <a:rPr lang="it-IT" sz="2400" dirty="0" err="1" smtClean="0"/>
              <a:t>Regional</a:t>
            </a:r>
            <a:r>
              <a:rPr lang="it-IT" sz="2400" dirty="0" smtClean="0"/>
              <a:t> </a:t>
            </a:r>
            <a:r>
              <a:rPr lang="it-IT" sz="2400" dirty="0" err="1" smtClean="0"/>
              <a:t>Institute</a:t>
            </a:r>
            <a:r>
              <a:rPr lang="it-IT" sz="2400" dirty="0" smtClean="0"/>
              <a:t> </a:t>
            </a:r>
            <a:r>
              <a:rPr lang="it-IT" sz="2400" dirty="0" err="1" smtClean="0"/>
              <a:t>for</a:t>
            </a:r>
            <a:r>
              <a:rPr lang="it-IT" sz="2400" dirty="0" smtClean="0"/>
              <a:t> </a:t>
            </a:r>
            <a:r>
              <a:rPr lang="it-IT" sz="2400" dirty="0" err="1" smtClean="0"/>
              <a:t>Economic</a:t>
            </a:r>
            <a:r>
              <a:rPr lang="it-IT" sz="2400" dirty="0" smtClean="0"/>
              <a:t> Planning</a:t>
            </a:r>
          </a:p>
        </p:txBody>
      </p:sp>
      <p:pic>
        <p:nvPicPr>
          <p:cNvPr id="30723" name="Immagine 25" descr="Irpet_marchio_comp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4075" y="587375"/>
            <a:ext cx="287972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1" y="381000"/>
            <a:ext cx="838200" cy="681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5635625" y="80963"/>
            <a:ext cx="212566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Calibri" pitchFamily="34" charset="0"/>
              </a:rPr>
              <a:t>Project supported by:</a:t>
            </a:r>
          </a:p>
          <a:p>
            <a:endParaRPr lang="it-IT" sz="1400">
              <a:latin typeface="Calibri" pitchFamily="34" charset="0"/>
            </a:endParaRPr>
          </a:p>
          <a:p>
            <a:r>
              <a:rPr lang="it-IT" sz="1400">
                <a:latin typeface="Calibri" pitchFamily="34" charset="0"/>
              </a:rPr>
              <a:t>AISRe – Italian Association </a:t>
            </a:r>
          </a:p>
          <a:p>
            <a:r>
              <a:rPr lang="it-IT" sz="1400">
                <a:latin typeface="Calibri" pitchFamily="34" charset="0"/>
              </a:rPr>
              <a:t>of Regional Sciences </a:t>
            </a:r>
          </a:p>
        </p:txBody>
      </p:sp>
      <p:pic>
        <p:nvPicPr>
          <p:cNvPr id="3072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1166813"/>
            <a:ext cx="8382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5419725" y="1223963"/>
            <a:ext cx="2505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Calibri" pitchFamily="34" charset="0"/>
              </a:rPr>
              <a:t>Tuscany’s Regional Government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7921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3200" b="1" smtClean="0">
                <a:solidFill>
                  <a:srgbClr val="A30D51"/>
                </a:solidFill>
              </a:rPr>
              <a:t>3. Types of incentives</a:t>
            </a:r>
          </a:p>
        </p:txBody>
      </p:sp>
      <p:sp>
        <p:nvSpPr>
          <p:cNvPr id="40962" name="Text Box 8"/>
          <p:cNvSpPr txBox="1">
            <a:spLocks noChangeArrowheads="1"/>
          </p:cNvSpPr>
          <p:nvPr/>
        </p:nvSpPr>
        <p:spPr bwMode="auto">
          <a:xfrm>
            <a:off x="7467600" y="990600"/>
            <a:ext cx="16764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 b="1">
                <a:solidFill>
                  <a:srgbClr val="A30D51"/>
                </a:solidFill>
                <a:latin typeface="Calibri" pitchFamily="34" charset="0"/>
              </a:rPr>
              <a:t>Admission procedure:</a:t>
            </a:r>
          </a:p>
          <a:p>
            <a:endParaRPr lang="it-IT" sz="1400" b="1">
              <a:solidFill>
                <a:srgbClr val="A30D51"/>
              </a:solidFill>
              <a:latin typeface="Calibri" pitchFamily="34" charset="0"/>
            </a:endParaRPr>
          </a:p>
          <a:p>
            <a:r>
              <a:rPr lang="it-IT" sz="1400" b="1">
                <a:solidFill>
                  <a:srgbClr val="A30D51"/>
                </a:solidFill>
                <a:latin typeface="Calibri" pitchFamily="34" charset="0"/>
              </a:rPr>
              <a:t>Over 80% of the interventions  is based on  mechanisms of evaluation / negotiazion</a:t>
            </a:r>
          </a:p>
          <a:p>
            <a:endParaRPr lang="it-IT" sz="1400" b="1">
              <a:solidFill>
                <a:srgbClr val="A30D51"/>
              </a:solidFill>
              <a:latin typeface="Calibri" pitchFamily="34" charset="0"/>
            </a:endParaRPr>
          </a:p>
          <a:p>
            <a:r>
              <a:rPr lang="it-IT" sz="1400" b="1">
                <a:solidFill>
                  <a:srgbClr val="A30D51"/>
                </a:solidFill>
                <a:latin typeface="Calibri" pitchFamily="34" charset="0"/>
              </a:rPr>
              <a:t>Only 13% has semi-automatic nature</a:t>
            </a:r>
          </a:p>
          <a:p>
            <a:endParaRPr lang="it-IT" sz="1400" b="1">
              <a:solidFill>
                <a:srgbClr val="A30D51"/>
              </a:solidFill>
              <a:latin typeface="Calibri" pitchFamily="34" charset="0"/>
            </a:endParaRPr>
          </a:p>
          <a:p>
            <a:r>
              <a:rPr lang="it-IT" sz="1400" b="1">
                <a:solidFill>
                  <a:srgbClr val="A30D51"/>
                </a:solidFill>
                <a:latin typeface="Calibri" pitchFamily="34" charset="0"/>
              </a:rPr>
              <a:t>(almost) no automatic incentives</a:t>
            </a:r>
          </a:p>
        </p:txBody>
      </p:sp>
      <p:cxnSp>
        <p:nvCxnSpPr>
          <p:cNvPr id="40963" name="Connettore 1 5"/>
          <p:cNvCxnSpPr>
            <a:cxnSpLocks noChangeShapeType="1"/>
          </p:cNvCxnSpPr>
          <p:nvPr/>
        </p:nvCxnSpPr>
        <p:spPr bwMode="auto">
          <a:xfrm>
            <a:off x="198438" y="762000"/>
            <a:ext cx="8640762" cy="0"/>
          </a:xfrm>
          <a:prstGeom prst="line">
            <a:avLst/>
          </a:prstGeom>
          <a:noFill/>
          <a:ln w="57150" algn="ctr">
            <a:solidFill>
              <a:srgbClr val="A30D51"/>
            </a:solidFill>
            <a:round/>
            <a:headEnd/>
            <a:tailEnd/>
          </a:ln>
        </p:spPr>
      </p:cxnSp>
      <p:graphicFrame>
        <p:nvGraphicFramePr>
          <p:cNvPr id="8" name="Grafico 7"/>
          <p:cNvGraphicFramePr>
            <a:graphicFrameLocks noGrp="1"/>
          </p:cNvGraphicFramePr>
          <p:nvPr/>
        </p:nvGraphicFramePr>
        <p:xfrm>
          <a:off x="228600" y="838200"/>
          <a:ext cx="7315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990600" y="5057001"/>
            <a:ext cx="220980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dirty="0" err="1"/>
              <a:t>Non-repayable</a:t>
            </a:r>
            <a:r>
              <a:rPr lang="it-IT" sz="1200" b="1" dirty="0"/>
              <a:t> </a:t>
            </a:r>
            <a:r>
              <a:rPr lang="it-IT" sz="1200" b="1" dirty="0" err="1"/>
              <a:t>grants</a:t>
            </a:r>
            <a:endParaRPr lang="it-IT" sz="1200" b="1" dirty="0"/>
          </a:p>
        </p:txBody>
      </p:sp>
      <p:sp>
        <p:nvSpPr>
          <p:cNvPr id="40966" name="Text Box 7"/>
          <p:cNvSpPr txBox="1">
            <a:spLocks noChangeArrowheads="1"/>
          </p:cNvSpPr>
          <p:nvPr/>
        </p:nvSpPr>
        <p:spPr bwMode="auto">
          <a:xfrm>
            <a:off x="990600" y="5257800"/>
            <a:ext cx="29718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 dirty="0" err="1"/>
              <a:t>Repayable</a:t>
            </a:r>
            <a:r>
              <a:rPr lang="it-IT" sz="1200" b="1" dirty="0"/>
              <a:t> </a:t>
            </a:r>
            <a:r>
              <a:rPr lang="it-IT" sz="1200" b="1" dirty="0" err="1"/>
              <a:t>grant</a:t>
            </a:r>
            <a:r>
              <a:rPr lang="it-IT" sz="1200" b="1" dirty="0"/>
              <a:t>, or </a:t>
            </a:r>
            <a:r>
              <a:rPr lang="it-IT" sz="1200" b="1" dirty="0" err="1"/>
              <a:t>subsidized</a:t>
            </a:r>
            <a:r>
              <a:rPr lang="it-IT" sz="1200" b="1" dirty="0"/>
              <a:t> </a:t>
            </a:r>
            <a:r>
              <a:rPr lang="it-IT" sz="1200" b="1" dirty="0" err="1"/>
              <a:t>loan</a:t>
            </a:r>
            <a:endParaRPr lang="it-IT" sz="1200" b="1" dirty="0"/>
          </a:p>
        </p:txBody>
      </p:sp>
      <p:sp>
        <p:nvSpPr>
          <p:cNvPr id="40967" name="Text Box 8"/>
          <p:cNvSpPr txBox="1">
            <a:spLocks noChangeArrowheads="1"/>
          </p:cNvSpPr>
          <p:nvPr/>
        </p:nvSpPr>
        <p:spPr bwMode="auto">
          <a:xfrm>
            <a:off x="990600" y="5516563"/>
            <a:ext cx="2209800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/>
              <a:t>Mixed</a:t>
            </a:r>
          </a:p>
        </p:txBody>
      </p:sp>
      <p:sp>
        <p:nvSpPr>
          <p:cNvPr id="40968" name="Text Box 9"/>
          <p:cNvSpPr txBox="1">
            <a:spLocks noChangeArrowheads="1"/>
          </p:cNvSpPr>
          <p:nvPr/>
        </p:nvSpPr>
        <p:spPr bwMode="auto">
          <a:xfrm>
            <a:off x="4419600" y="5105400"/>
            <a:ext cx="32766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/>
              <a:t>Public venture capital</a:t>
            </a:r>
          </a:p>
        </p:txBody>
      </p:sp>
      <p:sp>
        <p:nvSpPr>
          <p:cNvPr id="40969" name="Text Box 10"/>
          <p:cNvSpPr txBox="1">
            <a:spLocks noChangeArrowheads="1"/>
          </p:cNvSpPr>
          <p:nvPr/>
        </p:nvSpPr>
        <p:spPr bwMode="auto">
          <a:xfrm>
            <a:off x="4419600" y="5364163"/>
            <a:ext cx="3276600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/>
              <a:t>Public loan guarantees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7921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000" b="1" smtClean="0">
                <a:solidFill>
                  <a:srgbClr val="A30D51"/>
                </a:solidFill>
              </a:rPr>
              <a:t>4. Targets (1) </a:t>
            </a:r>
          </a:p>
        </p:txBody>
      </p:sp>
      <p:cxnSp>
        <p:nvCxnSpPr>
          <p:cNvPr id="41995" name="Connettore 1 3"/>
          <p:cNvCxnSpPr>
            <a:cxnSpLocks noChangeShapeType="1"/>
          </p:cNvCxnSpPr>
          <p:nvPr/>
        </p:nvCxnSpPr>
        <p:spPr bwMode="auto">
          <a:xfrm>
            <a:off x="198438" y="762000"/>
            <a:ext cx="8640762" cy="0"/>
          </a:xfrm>
          <a:prstGeom prst="line">
            <a:avLst/>
          </a:prstGeom>
          <a:noFill/>
          <a:ln w="57150" algn="ctr">
            <a:solidFill>
              <a:srgbClr val="A30D51"/>
            </a:solidFill>
            <a:round/>
            <a:headEnd/>
            <a:tailEnd/>
          </a:ln>
        </p:spPr>
      </p:cxnSp>
      <p:graphicFrame>
        <p:nvGraphicFramePr>
          <p:cNvPr id="41993" name="Object 9"/>
          <p:cNvGraphicFramePr>
            <a:graphicFrameLocks noChangeAspect="1"/>
          </p:cNvGraphicFramePr>
          <p:nvPr/>
        </p:nvGraphicFramePr>
        <p:xfrm>
          <a:off x="685800" y="839788"/>
          <a:ext cx="7620000" cy="5076825"/>
        </p:xfrm>
        <a:graphic>
          <a:graphicData uri="http://schemas.openxmlformats.org/presentationml/2006/ole">
            <p:oleObj spid="_x0000_s41993" name="Grafico" r:id="rId4" imgW="5905500" imgH="3629025" progId="Excel.Chart.8">
              <p:embed/>
            </p:oleObj>
          </a:graphicData>
        </a:graphic>
      </p:graphicFrame>
      <p:sp>
        <p:nvSpPr>
          <p:cNvPr id="41996" name="Text Box 13"/>
          <p:cNvSpPr txBox="1">
            <a:spLocks noChangeArrowheads="1"/>
          </p:cNvSpPr>
          <p:nvPr/>
        </p:nvSpPr>
        <p:spPr bwMode="auto">
          <a:xfrm>
            <a:off x="2590800" y="5410200"/>
            <a:ext cx="45720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/>
              <a:t>% budget on technological targets</a:t>
            </a:r>
          </a:p>
        </p:txBody>
      </p:sp>
      <p:sp>
        <p:nvSpPr>
          <p:cNvPr id="41997" name="Text Box 14"/>
          <p:cNvSpPr txBox="1">
            <a:spLocks noChangeArrowheads="1"/>
          </p:cNvSpPr>
          <p:nvPr/>
        </p:nvSpPr>
        <p:spPr bwMode="auto">
          <a:xfrm rot="-5400000">
            <a:off x="-815181" y="2780506"/>
            <a:ext cx="3521075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/>
              <a:t>% budget on territorial targets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3200" b="1" smtClean="0">
                <a:solidFill>
                  <a:srgbClr val="A30D51"/>
                </a:solidFill>
              </a:rPr>
              <a:t>4. Targets (2)</a:t>
            </a:r>
          </a:p>
        </p:txBody>
      </p:sp>
      <p:cxnSp>
        <p:nvCxnSpPr>
          <p:cNvPr id="44034" name="Connettore 1 3"/>
          <p:cNvCxnSpPr>
            <a:cxnSpLocks noChangeShapeType="1"/>
          </p:cNvCxnSpPr>
          <p:nvPr/>
        </p:nvCxnSpPr>
        <p:spPr bwMode="auto">
          <a:xfrm>
            <a:off x="198438" y="762000"/>
            <a:ext cx="8640762" cy="0"/>
          </a:xfrm>
          <a:prstGeom prst="line">
            <a:avLst/>
          </a:prstGeom>
          <a:noFill/>
          <a:ln w="57150" algn="ctr">
            <a:solidFill>
              <a:srgbClr val="A30D51"/>
            </a:solidFill>
            <a:round/>
            <a:headEnd/>
            <a:tailEnd/>
          </a:ln>
        </p:spPr>
      </p:cxnSp>
      <p:graphicFrame>
        <p:nvGraphicFramePr>
          <p:cNvPr id="5" name="Grafico 4"/>
          <p:cNvGraphicFramePr>
            <a:graphicFrameLocks noGrp="1"/>
          </p:cNvGraphicFramePr>
          <p:nvPr/>
        </p:nvGraphicFramePr>
        <p:xfrm>
          <a:off x="304800" y="990600"/>
          <a:ext cx="8458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6" name="Text Box 5"/>
          <p:cNvSpPr txBox="1">
            <a:spLocks noChangeArrowheads="1"/>
          </p:cNvSpPr>
          <p:nvPr/>
        </p:nvSpPr>
        <p:spPr bwMode="auto">
          <a:xfrm>
            <a:off x="3048000" y="5195887"/>
            <a:ext cx="3521075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 dirty="0"/>
              <a:t>% budget on </a:t>
            </a:r>
            <a:r>
              <a:rPr lang="it-IT" b="1" dirty="0" err="1"/>
              <a:t>tech</a:t>
            </a:r>
            <a:r>
              <a:rPr lang="it-IT" b="1" dirty="0"/>
              <a:t> </a:t>
            </a:r>
            <a:r>
              <a:rPr lang="it-IT" b="1" dirty="0" err="1"/>
              <a:t>targets</a:t>
            </a:r>
            <a:endParaRPr lang="it-IT" b="1" dirty="0"/>
          </a:p>
        </p:txBody>
      </p:sp>
      <p:sp>
        <p:nvSpPr>
          <p:cNvPr id="44037" name="Text Box 6"/>
          <p:cNvSpPr txBox="1">
            <a:spLocks noChangeArrowheads="1"/>
          </p:cNvSpPr>
          <p:nvPr/>
        </p:nvSpPr>
        <p:spPr bwMode="auto">
          <a:xfrm rot="-5400000">
            <a:off x="-1119981" y="2780506"/>
            <a:ext cx="3521075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/>
              <a:t>% budget on sectoral targets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000" b="1" smtClean="0">
                <a:solidFill>
                  <a:srgbClr val="A30D51"/>
                </a:solidFill>
              </a:rPr>
              <a:t>National policies</a:t>
            </a:r>
          </a:p>
        </p:txBody>
      </p:sp>
      <p:cxnSp>
        <p:nvCxnSpPr>
          <p:cNvPr id="45058" name="Connettore 1 3"/>
          <p:cNvCxnSpPr>
            <a:cxnSpLocks noChangeShapeType="1"/>
          </p:cNvCxnSpPr>
          <p:nvPr/>
        </p:nvCxnSpPr>
        <p:spPr bwMode="auto">
          <a:xfrm>
            <a:off x="198438" y="762000"/>
            <a:ext cx="8640762" cy="0"/>
          </a:xfrm>
          <a:prstGeom prst="line">
            <a:avLst/>
          </a:prstGeom>
          <a:noFill/>
          <a:ln w="57150" algn="ctr">
            <a:solidFill>
              <a:srgbClr val="A30D51"/>
            </a:solidFill>
            <a:round/>
            <a:headEnd/>
            <a:tailEnd/>
          </a:ln>
        </p:spPr>
      </p:cxnSp>
      <p:sp>
        <p:nvSpPr>
          <p:cNvPr id="6" name="Text Box 870"/>
          <p:cNvSpPr txBox="1">
            <a:spLocks noChangeArrowheads="1"/>
          </p:cNvSpPr>
          <p:nvPr/>
        </p:nvSpPr>
        <p:spPr bwMode="auto">
          <a:xfrm>
            <a:off x="533400" y="5528846"/>
            <a:ext cx="7848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b="1" dirty="0" err="1" smtClean="0">
                <a:latin typeface="Calibri" pitchFamily="34" charset="0"/>
              </a:rPr>
              <a:t>Resources</a:t>
            </a:r>
            <a:r>
              <a:rPr lang="it-IT" sz="1400" b="1" dirty="0" smtClean="0">
                <a:latin typeface="Calibri" pitchFamily="34" charset="0"/>
              </a:rPr>
              <a:t> </a:t>
            </a:r>
            <a:r>
              <a:rPr lang="it-IT" sz="1400" b="1" dirty="0" err="1" smtClean="0">
                <a:latin typeface="Calibri" pitchFamily="34" charset="0"/>
              </a:rPr>
              <a:t>allocated</a:t>
            </a:r>
            <a:r>
              <a:rPr lang="it-IT" sz="1400" b="1" dirty="0" smtClean="0">
                <a:latin typeface="Calibri" pitchFamily="34" charset="0"/>
              </a:rPr>
              <a:t> per goal, 2008-12. </a:t>
            </a:r>
            <a:r>
              <a:rPr lang="it-IT" sz="1400" b="1" dirty="0" err="1" smtClean="0">
                <a:latin typeface="Calibri" pitchFamily="34" charset="0"/>
              </a:rPr>
              <a:t>Preliminary</a:t>
            </a:r>
            <a:r>
              <a:rPr lang="it-IT" sz="1400" b="1" dirty="0" smtClean="0">
                <a:latin typeface="Calibri" pitchFamily="34" charset="0"/>
              </a:rPr>
              <a:t> </a:t>
            </a:r>
            <a:r>
              <a:rPr lang="it-IT" sz="1400" b="1" dirty="0" err="1" smtClean="0">
                <a:latin typeface="Calibri" pitchFamily="34" charset="0"/>
              </a:rPr>
              <a:t>elaboration</a:t>
            </a:r>
            <a:r>
              <a:rPr lang="it-IT" sz="1400" b="1" dirty="0" smtClean="0">
                <a:latin typeface="Calibri" pitchFamily="34" charset="0"/>
              </a:rPr>
              <a:t> on </a:t>
            </a:r>
            <a:r>
              <a:rPr lang="it-IT" sz="1400" b="1" dirty="0" err="1" smtClean="0">
                <a:latin typeface="Calibri" pitchFamily="34" charset="0"/>
              </a:rPr>
              <a:t>Italian</a:t>
            </a:r>
            <a:r>
              <a:rPr lang="it-IT" sz="1400" b="1" dirty="0" smtClean="0">
                <a:latin typeface="Calibri" pitchFamily="34" charset="0"/>
              </a:rPr>
              <a:t> </a:t>
            </a:r>
            <a:r>
              <a:rPr lang="it-IT" sz="1400" b="1" dirty="0" err="1" smtClean="0">
                <a:latin typeface="Calibri" pitchFamily="34" charset="0"/>
              </a:rPr>
              <a:t>Government</a:t>
            </a:r>
            <a:r>
              <a:rPr lang="it-IT" sz="1400" b="1" dirty="0" smtClean="0">
                <a:latin typeface="Calibri" pitchFamily="34" charset="0"/>
              </a:rPr>
              <a:t> data</a:t>
            </a:r>
            <a:endParaRPr lang="it-IT" sz="1400" b="1" dirty="0">
              <a:latin typeface="Calibri" pitchFamily="34" charset="0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457200" y="954478"/>
          <a:ext cx="8001000" cy="4455722"/>
        </p:xfrm>
        <a:graphic>
          <a:graphicData uri="http://schemas.openxmlformats.org/drawingml/2006/table">
            <a:tbl>
              <a:tblPr/>
              <a:tblGrid>
                <a:gridCol w="2200680"/>
                <a:gridCol w="4428720"/>
                <a:gridCol w="1371600"/>
              </a:tblGrid>
              <a:tr h="426647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Goal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Incentive </a:t>
                      </a:r>
                      <a:r>
                        <a:rPr lang="it-IT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type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(</a:t>
                      </a:r>
                      <a:r>
                        <a:rPr lang="it-IT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millions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>
                        <a:alpha val="50000"/>
                      </a:srgbClr>
                    </a:solidFill>
                  </a:tcPr>
                </a:tc>
              </a:tr>
              <a:tr h="235717"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Mixed</a:t>
                      </a:r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Generic</a:t>
                      </a:r>
                      <a:endParaRPr lang="it-IT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Non-repayable grants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717">
                <a:tc>
                  <a:txBody>
                    <a:bodyPr/>
                    <a:lstStyle/>
                    <a:p>
                      <a:pPr algn="l" fontAlgn="b"/>
                      <a:endParaRPr lang="it-IT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Non-repayable grants + Subsidized loans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717"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Public </a:t>
                      </a:r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loan</a:t>
                      </a:r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guarantees</a:t>
                      </a:r>
                      <a:endParaRPr lang="it-IT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620.0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17"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R&amp;D</a:t>
                      </a:r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for</a:t>
                      </a:r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single </a:t>
                      </a:r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firms</a:t>
                      </a:r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Non-repayable</a:t>
                      </a:r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grants</a:t>
                      </a:r>
                      <a:endParaRPr lang="it-IT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2145.5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5717">
                <a:tc>
                  <a:txBody>
                    <a:bodyPr/>
                    <a:lstStyle/>
                    <a:p>
                      <a:pPr algn="l" fontAlgn="b"/>
                      <a:endParaRPr lang="it-IT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Non-repayable grants + Subsidized loans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717">
                <a:tc>
                  <a:txBody>
                    <a:bodyPr/>
                    <a:lstStyle/>
                    <a:p>
                      <a:pPr algn="l" fontAlgn="b"/>
                      <a:endParaRPr lang="it-IT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Tax</a:t>
                      </a:r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credit</a:t>
                      </a:r>
                      <a:endParaRPr lang="it-IT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350.0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717"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Subsidized</a:t>
                      </a:r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loans</a:t>
                      </a:r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17"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R&amp;D collaborations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Non-repayable</a:t>
                      </a:r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grants</a:t>
                      </a:r>
                      <a:endParaRPr lang="it-IT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1485.0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5717"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Non-repayable</a:t>
                      </a:r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grants</a:t>
                      </a:r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+ </a:t>
                      </a:r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Subsidized</a:t>
                      </a:r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loans</a:t>
                      </a:r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3134.7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17"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New </a:t>
                      </a:r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firms</a:t>
                      </a:r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Non-repayable</a:t>
                      </a:r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grants</a:t>
                      </a:r>
                      <a:endParaRPr lang="it-IT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17"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Eco-incentives</a:t>
                      </a:r>
                      <a:endParaRPr lang="it-IT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Non-repayable</a:t>
                      </a:r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grants</a:t>
                      </a:r>
                      <a:endParaRPr lang="it-IT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5717"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Non-repayable</a:t>
                      </a:r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grants</a:t>
                      </a:r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+ </a:t>
                      </a:r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Subsidized</a:t>
                      </a:r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loans</a:t>
                      </a:r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17"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IT-Organization</a:t>
                      </a:r>
                      <a:endParaRPr lang="it-IT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Tax</a:t>
                      </a:r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credit</a:t>
                      </a:r>
                      <a:endParaRPr lang="it-IT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17"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Internationalization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Subsidized</a:t>
                      </a:r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loans</a:t>
                      </a:r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5717"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VC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228.0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70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3200" b="1" smtClean="0">
                <a:solidFill>
                  <a:srgbClr val="A30D51"/>
                </a:solidFill>
              </a:rPr>
              <a:t>Cluster analysis: the variables</a:t>
            </a:r>
          </a:p>
        </p:txBody>
      </p:sp>
      <p:graphicFrame>
        <p:nvGraphicFramePr>
          <p:cNvPr id="48184" name="Group 56"/>
          <p:cNvGraphicFramePr>
            <a:graphicFrameLocks noGrp="1"/>
          </p:cNvGraphicFramePr>
          <p:nvPr/>
        </p:nvGraphicFramePr>
        <p:xfrm>
          <a:off x="457200" y="1389063"/>
          <a:ext cx="8382000" cy="3230880"/>
        </p:xfrm>
        <a:graphic>
          <a:graphicData uri="http://schemas.openxmlformats.org/drawingml/2006/table">
            <a:tbl>
              <a:tblPr/>
              <a:tblGrid>
                <a:gridCol w="1447800"/>
                <a:gridCol w="2590800"/>
                <a:gridCol w="655638"/>
                <a:gridCol w="819150"/>
                <a:gridCol w="1289050"/>
                <a:gridCol w="788987"/>
                <a:gridCol w="790575"/>
              </a:tblGrid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Variable</a:t>
                      </a: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Obs</a:t>
                      </a: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Mean</a:t>
                      </a: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Std. Dev.</a:t>
                      </a: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Min</a:t>
                      </a: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Max</a:t>
                      </a: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R&amp;S</a:t>
                      </a: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Pct of funds devoted to R&amp;D support 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0.623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0.254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0.173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0.939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Tech focus</a:t>
                      </a: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Pct of funds devoted to  specific technologies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0.410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0.290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0.925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Partnership</a:t>
                      </a: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Pct of funds devoted to R&amp;D collaborations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0.298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0.193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0.614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SMEs + LF</a:t>
                      </a: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Pct of funds devoted to programs that do not exclude large firms (LF)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0.354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0.228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0.862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cxnSp>
        <p:nvCxnSpPr>
          <p:cNvPr id="46132" name="Connettore 1 3"/>
          <p:cNvCxnSpPr>
            <a:cxnSpLocks noChangeShapeType="1"/>
          </p:cNvCxnSpPr>
          <p:nvPr/>
        </p:nvCxnSpPr>
        <p:spPr bwMode="auto">
          <a:xfrm>
            <a:off x="198438" y="762000"/>
            <a:ext cx="8640762" cy="0"/>
          </a:xfrm>
          <a:prstGeom prst="line">
            <a:avLst/>
          </a:prstGeom>
          <a:noFill/>
          <a:ln w="57150" algn="ctr">
            <a:solidFill>
              <a:srgbClr val="A30D5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000" b="1" smtClean="0">
                <a:solidFill>
                  <a:srgbClr val="A30D51"/>
                </a:solidFill>
              </a:rPr>
              <a:t>Cluster analysis: the methodology</a:t>
            </a:r>
          </a:p>
        </p:txBody>
      </p:sp>
      <p:graphicFrame>
        <p:nvGraphicFramePr>
          <p:cNvPr id="5122" name="Object 48"/>
          <p:cNvGraphicFramePr>
            <a:graphicFrameLocks noChangeAspect="1"/>
          </p:cNvGraphicFramePr>
          <p:nvPr>
            <p:ph idx="1"/>
          </p:nvPr>
        </p:nvGraphicFramePr>
        <p:xfrm>
          <a:off x="2590800" y="3429000"/>
          <a:ext cx="3016250" cy="979488"/>
        </p:xfrm>
        <a:graphic>
          <a:graphicData uri="http://schemas.openxmlformats.org/presentationml/2006/ole">
            <p:oleObj spid="_x0000_s5122" name="Equazione" r:id="rId3" imgW="1485720" imgH="482400" progId="Equation.3">
              <p:embed/>
            </p:oleObj>
          </a:graphicData>
        </a:graphic>
      </p:graphicFrame>
      <p:sp>
        <p:nvSpPr>
          <p:cNvPr id="5124" name="Rectangle 45"/>
          <p:cNvSpPr>
            <a:spLocks noChangeArrowheads="1"/>
          </p:cNvSpPr>
          <p:nvPr/>
        </p:nvSpPr>
        <p:spPr bwMode="auto">
          <a:xfrm>
            <a:off x="228600" y="990600"/>
            <a:ext cx="8686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80000"/>
              </a:lnSpc>
              <a:spcAft>
                <a:spcPts val="1200"/>
              </a:spcAft>
              <a:buClr>
                <a:srgbClr val="A30D51"/>
              </a:buClr>
              <a:buFont typeface="Wingdings" pitchFamily="2" charset="2"/>
              <a:buChar char="Ø"/>
            </a:pPr>
            <a:r>
              <a:rPr lang="en-GB" sz="2200">
                <a:latin typeface="Calibri" pitchFamily="34" charset="0"/>
              </a:rPr>
              <a:t>We compare the results obtained by using hierarchical methods (centroid-based)</a:t>
            </a:r>
          </a:p>
          <a:p>
            <a:pPr marL="342900" indent="-342900" algn="just">
              <a:lnSpc>
                <a:spcPct val="80000"/>
              </a:lnSpc>
              <a:spcAft>
                <a:spcPts val="1200"/>
              </a:spcAft>
              <a:buClr>
                <a:srgbClr val="A30D51"/>
              </a:buClr>
              <a:buFont typeface="Wingdings" pitchFamily="2" charset="2"/>
              <a:buChar char="Ø"/>
            </a:pPr>
            <a:r>
              <a:rPr lang="en-GB" sz="2200">
                <a:latin typeface="Calibri" pitchFamily="34" charset="0"/>
              </a:rPr>
              <a:t>We choose the k-medians, which leads to the more balanced results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GB" sz="1000">
              <a:latin typeface="Calibri" pitchFamily="34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GB" sz="23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     Given a set of obs (x</a:t>
            </a:r>
            <a:r>
              <a:rPr lang="en-GB" sz="2300" baseline="-300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1</a:t>
            </a:r>
            <a:r>
              <a:rPr lang="en-GB" sz="23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, x</a:t>
            </a:r>
            <a:r>
              <a:rPr lang="en-GB" sz="2300" baseline="-300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2</a:t>
            </a:r>
            <a:r>
              <a:rPr lang="en-GB" sz="23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, …, x</a:t>
            </a:r>
            <a:r>
              <a:rPr lang="en-GB" sz="2300" i="1" baseline="-300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n</a:t>
            </a:r>
            <a:r>
              <a:rPr lang="en-GB" sz="23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), where each obs is a  </a:t>
            </a:r>
            <a:br>
              <a:rPr lang="en-GB" sz="23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</a:br>
            <a:r>
              <a:rPr lang="en-GB" sz="23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d-dimensional vector, the n obs are divided into k groups (</a:t>
            </a:r>
            <a:r>
              <a:rPr lang="en-GB" sz="2300" i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k&lt;n</a:t>
            </a:r>
            <a:r>
              <a:rPr lang="en-GB" sz="23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), </a:t>
            </a:r>
            <a:br>
              <a:rPr lang="en-GB" sz="23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</a:br>
            <a:r>
              <a:rPr lang="en-GB" sz="23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G= {</a:t>
            </a:r>
            <a:r>
              <a:rPr lang="en-GB" sz="2300" i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G</a:t>
            </a:r>
            <a:r>
              <a:rPr lang="en-GB" sz="2300" baseline="-300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1</a:t>
            </a:r>
            <a:r>
              <a:rPr lang="en-GB" sz="23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, </a:t>
            </a:r>
            <a:r>
              <a:rPr lang="en-GB" sz="2300" i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G</a:t>
            </a:r>
            <a:r>
              <a:rPr lang="en-GB" sz="2300" baseline="-300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2</a:t>
            </a:r>
            <a:r>
              <a:rPr lang="en-GB" sz="23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, …, </a:t>
            </a:r>
            <a:r>
              <a:rPr lang="en-GB" sz="2300" i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G</a:t>
            </a:r>
            <a:r>
              <a:rPr lang="en-GB" sz="2300" i="1" baseline="-300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k</a:t>
            </a:r>
            <a:r>
              <a:rPr lang="en-GB" sz="23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} so that</a:t>
            </a:r>
            <a:endParaRPr lang="en-GB" sz="2300"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GB" sz="2200"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GB" sz="2200">
              <a:latin typeface="Calibri" pitchFamily="34" charset="0"/>
            </a:endParaRPr>
          </a:p>
        </p:txBody>
      </p:sp>
      <p:sp>
        <p:nvSpPr>
          <p:cNvPr id="5125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6" name="Rectangle 58"/>
          <p:cNvSpPr>
            <a:spLocks noChangeArrowheads="1"/>
          </p:cNvSpPr>
          <p:nvPr/>
        </p:nvSpPr>
        <p:spPr bwMode="auto">
          <a:xfrm>
            <a:off x="304800" y="4595813"/>
            <a:ext cx="84582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GB" sz="2200">
                <a:latin typeface="Calibri" pitchFamily="34" charset="0"/>
                <a:cs typeface="Times New Roman" pitchFamily="18" charset="0"/>
              </a:rPr>
              <a:t>Where arg min is the </a:t>
            </a:r>
            <a:r>
              <a:rPr lang="en-GB" sz="2200">
                <a:latin typeface="Calibri" pitchFamily="34" charset="0"/>
              </a:rPr>
              <a:t>argument of the minimum, i.e. the partition into k groups, among all the possible partitions, such that the within group “variability” reach its lower value and </a:t>
            </a:r>
            <a:r>
              <a:rPr lang="en-GB" sz="2200" i="1">
                <a:latin typeface="Calibri" pitchFamily="34" charset="0"/>
                <a:cs typeface="Times New Roman" pitchFamily="18" charset="0"/>
              </a:rPr>
              <a:t>Me</a:t>
            </a:r>
            <a:r>
              <a:rPr lang="en-GB" sz="2200" i="1" baseline="-25000">
                <a:latin typeface="Calibri" pitchFamily="34" charset="0"/>
                <a:cs typeface="Times New Roman" pitchFamily="18" charset="0"/>
              </a:rPr>
              <a:t>i</a:t>
            </a:r>
            <a:r>
              <a:rPr lang="en-GB" sz="2200">
                <a:latin typeface="Calibri" pitchFamily="34" charset="0"/>
                <a:cs typeface="Times New Roman" pitchFamily="18" charset="0"/>
              </a:rPr>
              <a:t> is the median within each </a:t>
            </a:r>
            <a:r>
              <a:rPr lang="en-GB" sz="2200" i="1">
                <a:latin typeface="Calibri" pitchFamily="34" charset="0"/>
                <a:cs typeface="Times New Roman" pitchFamily="18" charset="0"/>
              </a:rPr>
              <a:t>G</a:t>
            </a:r>
            <a:r>
              <a:rPr lang="en-GB" sz="2200" baseline="-30000">
                <a:latin typeface="Calibri" pitchFamily="34" charset="0"/>
                <a:cs typeface="Times New Roman" pitchFamily="18" charset="0"/>
              </a:rPr>
              <a:t>i</a:t>
            </a:r>
          </a:p>
        </p:txBody>
      </p:sp>
      <p:cxnSp>
        <p:nvCxnSpPr>
          <p:cNvPr id="5127" name="Connettore 1 6"/>
          <p:cNvCxnSpPr>
            <a:cxnSpLocks noChangeShapeType="1"/>
          </p:cNvCxnSpPr>
          <p:nvPr/>
        </p:nvCxnSpPr>
        <p:spPr bwMode="auto">
          <a:xfrm>
            <a:off x="198438" y="762000"/>
            <a:ext cx="8640762" cy="0"/>
          </a:xfrm>
          <a:prstGeom prst="line">
            <a:avLst/>
          </a:prstGeom>
          <a:noFill/>
          <a:ln w="57150" algn="ctr">
            <a:solidFill>
              <a:srgbClr val="A30D5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563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3200" b="1" smtClean="0">
                <a:solidFill>
                  <a:srgbClr val="A30D51"/>
                </a:solidFill>
              </a:rPr>
              <a:t>Cluster analysis: the results</a:t>
            </a:r>
          </a:p>
        </p:txBody>
      </p:sp>
      <p:sp>
        <p:nvSpPr>
          <p:cNvPr id="49154" name="Text Box 94"/>
          <p:cNvSpPr txBox="1">
            <a:spLocks noChangeArrowheads="1"/>
          </p:cNvSpPr>
          <p:nvPr/>
        </p:nvSpPr>
        <p:spPr bwMode="auto">
          <a:xfrm>
            <a:off x="2330450" y="990600"/>
            <a:ext cx="433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>
                <a:solidFill>
                  <a:srgbClr val="A30D51"/>
                </a:solidFill>
                <a:latin typeface="Calibri" pitchFamily="34" charset="0"/>
              </a:rPr>
              <a:t>Cluster analysis, k-medians method, obs: 19</a:t>
            </a:r>
          </a:p>
        </p:txBody>
      </p:sp>
      <p:cxnSp>
        <p:nvCxnSpPr>
          <p:cNvPr id="49155" name="Connettore 1 5"/>
          <p:cNvCxnSpPr>
            <a:cxnSpLocks noChangeShapeType="1"/>
          </p:cNvCxnSpPr>
          <p:nvPr/>
        </p:nvCxnSpPr>
        <p:spPr bwMode="auto">
          <a:xfrm>
            <a:off x="198438" y="762000"/>
            <a:ext cx="8640762" cy="0"/>
          </a:xfrm>
          <a:prstGeom prst="line">
            <a:avLst/>
          </a:prstGeom>
          <a:noFill/>
          <a:ln w="57150" algn="ctr">
            <a:solidFill>
              <a:srgbClr val="A30D51"/>
            </a:solidFill>
            <a:round/>
            <a:headEnd/>
            <a:tailEnd/>
          </a:ln>
        </p:spPr>
      </p:cxnSp>
      <p:graphicFrame>
        <p:nvGraphicFramePr>
          <p:cNvPr id="7" name="Grafico 6"/>
          <p:cNvGraphicFramePr>
            <a:graphicFrameLocks noGrp="1"/>
          </p:cNvGraphicFramePr>
          <p:nvPr/>
        </p:nvGraphicFramePr>
        <p:xfrm>
          <a:off x="381000" y="1447800"/>
          <a:ext cx="85344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9157" name="Group 5"/>
          <p:cNvGrpSpPr>
            <a:grpSpLocks noChangeAspect="1"/>
          </p:cNvGrpSpPr>
          <p:nvPr/>
        </p:nvGrpSpPr>
        <p:grpSpPr bwMode="auto">
          <a:xfrm>
            <a:off x="685800" y="4953000"/>
            <a:ext cx="8077200" cy="701675"/>
            <a:chOff x="432" y="3120"/>
            <a:chExt cx="5088" cy="442"/>
          </a:xfrm>
        </p:grpSpPr>
        <p:sp>
          <p:nvSpPr>
            <p:cNvPr id="49159" name="AutoShape 4"/>
            <p:cNvSpPr>
              <a:spLocks noChangeAspect="1" noChangeArrowheads="1" noTextEdit="1"/>
            </p:cNvSpPr>
            <p:nvPr/>
          </p:nvSpPr>
          <p:spPr bwMode="auto">
            <a:xfrm>
              <a:off x="432" y="3120"/>
              <a:ext cx="508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0" name="Rectangle 6"/>
            <p:cNvSpPr>
              <a:spLocks noChangeArrowheads="1"/>
            </p:cNvSpPr>
            <p:nvPr/>
          </p:nvSpPr>
          <p:spPr bwMode="auto">
            <a:xfrm>
              <a:off x="458" y="3129"/>
              <a:ext cx="40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400" b="1" dirty="0" err="1">
                  <a:solidFill>
                    <a:srgbClr val="FFC000"/>
                  </a:solidFill>
                  <a:cs typeface="Arial" charset="0"/>
                </a:rPr>
                <a:t>group</a:t>
              </a:r>
              <a:r>
                <a:rPr lang="it-IT" sz="1400" b="1" dirty="0">
                  <a:solidFill>
                    <a:srgbClr val="FFC000"/>
                  </a:solidFill>
                  <a:cs typeface="Arial" charset="0"/>
                </a:rPr>
                <a:t> 1</a:t>
              </a:r>
              <a:endParaRPr lang="it-IT" dirty="0">
                <a:solidFill>
                  <a:srgbClr val="FFC000"/>
                </a:solidFill>
                <a:cs typeface="Arial" charset="0"/>
              </a:endParaRPr>
            </a:p>
          </p:txBody>
        </p:sp>
        <p:sp>
          <p:nvSpPr>
            <p:cNvPr id="49161" name="Rectangle 7"/>
            <p:cNvSpPr>
              <a:spLocks noChangeArrowheads="1"/>
            </p:cNvSpPr>
            <p:nvPr/>
          </p:nvSpPr>
          <p:spPr bwMode="auto">
            <a:xfrm>
              <a:off x="1046" y="3129"/>
              <a:ext cx="137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400">
                  <a:solidFill>
                    <a:srgbClr val="000000"/>
                  </a:solidFill>
                  <a:cs typeface="Arial" charset="0"/>
                </a:rPr>
                <a:t>Generic investments, SMEs</a:t>
              </a:r>
              <a:endParaRPr lang="it-IT">
                <a:cs typeface="Arial" charset="0"/>
              </a:endParaRPr>
            </a:p>
          </p:txBody>
        </p:sp>
        <p:sp>
          <p:nvSpPr>
            <p:cNvPr id="49162" name="Rectangle 8"/>
            <p:cNvSpPr>
              <a:spLocks noChangeArrowheads="1"/>
            </p:cNvSpPr>
            <p:nvPr/>
          </p:nvSpPr>
          <p:spPr bwMode="auto">
            <a:xfrm>
              <a:off x="3114" y="3129"/>
              <a:ext cx="143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400">
                  <a:solidFill>
                    <a:srgbClr val="000000"/>
                  </a:solidFill>
                  <a:cs typeface="Arial" charset="0"/>
                </a:rPr>
                <a:t>BAS, CAM, MOL, PUG, SAR</a:t>
              </a:r>
              <a:endParaRPr lang="it-IT">
                <a:cs typeface="Arial" charset="0"/>
              </a:endParaRPr>
            </a:p>
          </p:txBody>
        </p:sp>
        <p:sp>
          <p:nvSpPr>
            <p:cNvPr id="49163" name="Rectangle 9"/>
            <p:cNvSpPr>
              <a:spLocks noChangeArrowheads="1"/>
            </p:cNvSpPr>
            <p:nvPr/>
          </p:nvSpPr>
          <p:spPr bwMode="auto">
            <a:xfrm>
              <a:off x="458" y="3276"/>
              <a:ext cx="40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400" b="1">
                  <a:solidFill>
                    <a:srgbClr val="A30D51"/>
                  </a:solidFill>
                  <a:cs typeface="Arial" charset="0"/>
                </a:rPr>
                <a:t>group 2</a:t>
              </a:r>
              <a:endParaRPr lang="it-IT">
                <a:solidFill>
                  <a:srgbClr val="A30D51"/>
                </a:solidFill>
                <a:cs typeface="Arial" charset="0"/>
              </a:endParaRPr>
            </a:p>
          </p:txBody>
        </p:sp>
        <p:sp>
          <p:nvSpPr>
            <p:cNvPr id="49164" name="Rectangle 10"/>
            <p:cNvSpPr>
              <a:spLocks noChangeArrowheads="1"/>
            </p:cNvSpPr>
            <p:nvPr/>
          </p:nvSpPr>
          <p:spPr bwMode="auto">
            <a:xfrm>
              <a:off x="1046" y="3276"/>
              <a:ext cx="72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400">
                  <a:solidFill>
                    <a:srgbClr val="000000"/>
                  </a:solidFill>
                  <a:cs typeface="Arial" charset="0"/>
                </a:rPr>
                <a:t>R&amp;D, also LFs</a:t>
              </a:r>
              <a:endParaRPr lang="it-IT">
                <a:cs typeface="Arial" charset="0"/>
              </a:endParaRPr>
            </a:p>
          </p:txBody>
        </p:sp>
        <p:sp>
          <p:nvSpPr>
            <p:cNvPr id="49165" name="Rectangle 11"/>
            <p:cNvSpPr>
              <a:spLocks noChangeArrowheads="1"/>
            </p:cNvSpPr>
            <p:nvPr/>
          </p:nvSpPr>
          <p:spPr bwMode="auto">
            <a:xfrm>
              <a:off x="3114" y="3276"/>
              <a:ext cx="195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400" dirty="0">
                  <a:solidFill>
                    <a:srgbClr val="000000"/>
                  </a:solidFill>
                  <a:cs typeface="Arial" charset="0"/>
                </a:rPr>
                <a:t>FVG, LOM, PIE, TRE, TOS, UMB, VDA</a:t>
              </a:r>
              <a:endParaRPr lang="it-IT" dirty="0">
                <a:cs typeface="Arial" charset="0"/>
              </a:endParaRPr>
            </a:p>
          </p:txBody>
        </p:sp>
        <p:sp>
          <p:nvSpPr>
            <p:cNvPr id="49166" name="Rectangle 12"/>
            <p:cNvSpPr>
              <a:spLocks noChangeArrowheads="1"/>
            </p:cNvSpPr>
            <p:nvPr/>
          </p:nvSpPr>
          <p:spPr bwMode="auto">
            <a:xfrm>
              <a:off x="458" y="3415"/>
              <a:ext cx="40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400" b="1">
                  <a:solidFill>
                    <a:srgbClr val="00B0F0"/>
                  </a:solidFill>
                  <a:cs typeface="Arial" charset="0"/>
                </a:rPr>
                <a:t>group 3</a:t>
              </a:r>
              <a:endParaRPr lang="it-IT">
                <a:solidFill>
                  <a:srgbClr val="00B0F0"/>
                </a:solidFill>
                <a:cs typeface="Arial" charset="0"/>
              </a:endParaRPr>
            </a:p>
          </p:txBody>
        </p:sp>
        <p:sp>
          <p:nvSpPr>
            <p:cNvPr id="49167" name="Rectangle 13"/>
            <p:cNvSpPr>
              <a:spLocks noChangeArrowheads="1"/>
            </p:cNvSpPr>
            <p:nvPr/>
          </p:nvSpPr>
          <p:spPr bwMode="auto">
            <a:xfrm>
              <a:off x="1046" y="3423"/>
              <a:ext cx="83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400">
                  <a:solidFill>
                    <a:srgbClr val="000000"/>
                  </a:solidFill>
                  <a:cs typeface="Arial" charset="0"/>
                </a:rPr>
                <a:t>R&amp;D, only SMEs</a:t>
              </a:r>
              <a:endParaRPr lang="it-IT">
                <a:cs typeface="Arial" charset="0"/>
              </a:endParaRPr>
            </a:p>
          </p:txBody>
        </p:sp>
        <p:sp>
          <p:nvSpPr>
            <p:cNvPr id="49168" name="Rectangle 14"/>
            <p:cNvSpPr>
              <a:spLocks noChangeArrowheads="1"/>
            </p:cNvSpPr>
            <p:nvPr/>
          </p:nvSpPr>
          <p:spPr bwMode="auto">
            <a:xfrm>
              <a:off x="3114" y="3423"/>
              <a:ext cx="181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400">
                  <a:solidFill>
                    <a:srgbClr val="000000"/>
                  </a:solidFill>
                  <a:cs typeface="Arial" charset="0"/>
                </a:rPr>
                <a:t>ABR, ER, LAZ, LIG, MAR, SIC, VEN</a:t>
              </a:r>
              <a:endParaRPr lang="it-IT">
                <a:cs typeface="Arial" charset="0"/>
              </a:endParaRPr>
            </a:p>
          </p:txBody>
        </p:sp>
      </p:grpSp>
      <p:sp>
        <p:nvSpPr>
          <p:cNvPr id="49158" name="Text Box 17"/>
          <p:cNvSpPr txBox="1">
            <a:spLocks noChangeArrowheads="1"/>
          </p:cNvSpPr>
          <p:nvPr/>
        </p:nvSpPr>
        <p:spPr bwMode="auto">
          <a:xfrm>
            <a:off x="7315200" y="3733800"/>
            <a:ext cx="114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/>
              <a:t>SMEs + LF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7921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3200" b="1" smtClean="0">
                <a:solidFill>
                  <a:srgbClr val="A30D51"/>
                </a:solidFill>
              </a:rPr>
              <a:t>Anti-crisis policies?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04800" y="838200"/>
            <a:ext cx="8382000" cy="510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  <a:buClr>
                <a:srgbClr val="A30D51"/>
              </a:buClr>
              <a:buSzPct val="110000"/>
            </a:pPr>
            <a:r>
              <a:rPr lang="en-GB" sz="2000" b="1" smtClean="0">
                <a:sym typeface="Wingdings" pitchFamily="2" charset="2"/>
              </a:rPr>
              <a:t>What kind of industrial policies (can be turned to) pursue anti-cyclical purposes?</a:t>
            </a:r>
            <a:endParaRPr lang="en-GB" sz="2000" b="1" smtClean="0"/>
          </a:p>
          <a:p>
            <a:pPr algn="just" eaLnBrk="1" hangingPunct="1">
              <a:spcBef>
                <a:spcPct val="0"/>
              </a:spcBef>
              <a:buClr>
                <a:srgbClr val="A30D51"/>
              </a:buClr>
              <a:buSzPct val="110000"/>
            </a:pPr>
            <a:endParaRPr lang="en-GB" sz="2000" b="1" smtClean="0"/>
          </a:p>
          <a:p>
            <a:pPr algn="just" eaLnBrk="1" hangingPunct="1">
              <a:spcBef>
                <a:spcPct val="0"/>
              </a:spcBef>
              <a:buClr>
                <a:srgbClr val="A30D51"/>
              </a:buClr>
              <a:buSzPct val="110000"/>
            </a:pPr>
            <a:r>
              <a:rPr lang="en-GB" sz="2000" b="1" smtClean="0"/>
              <a:t>How can we identify an anti-crisis policy?</a:t>
            </a:r>
          </a:p>
          <a:p>
            <a:pPr algn="just" eaLnBrk="1" hangingPunct="1">
              <a:spcBef>
                <a:spcPct val="0"/>
              </a:spcBef>
              <a:buClr>
                <a:srgbClr val="A30D51"/>
              </a:buClr>
              <a:buSzPct val="110000"/>
            </a:pPr>
            <a:endParaRPr lang="en-GB" sz="1600" b="1" smtClean="0"/>
          </a:p>
          <a:p>
            <a:pPr algn="just" eaLnBrk="1" hangingPunct="1">
              <a:spcBef>
                <a:spcPct val="0"/>
              </a:spcBef>
              <a:buClr>
                <a:srgbClr val="A30D51"/>
              </a:buClr>
              <a:buSzPct val="110000"/>
              <a:buFont typeface="Wingdings" pitchFamily="2" charset="2"/>
              <a:buChar char="Ø"/>
            </a:pPr>
            <a:r>
              <a:rPr lang="en-GB" sz="2000" b="1" smtClean="0"/>
              <a:t>In theory: in some cases this goal comes with the type of program (e.g. </a:t>
            </a:r>
            <a:r>
              <a:rPr lang="en-GB" sz="2000" b="1" smtClean="0">
                <a:sym typeface="Wingdings" pitchFamily="2" charset="2"/>
              </a:rPr>
              <a:t>support to liquidity), while in others this goal is less explicit (e.g. public loan guarantees for investments, grants for short-term projects). Other policies may hardly viewed as anti-cyclical (e.g.: tech cluster policies)</a:t>
            </a:r>
          </a:p>
          <a:p>
            <a:pPr algn="just" eaLnBrk="1" hangingPunct="1">
              <a:spcBef>
                <a:spcPct val="0"/>
              </a:spcBef>
              <a:buClr>
                <a:srgbClr val="A30D51"/>
              </a:buClr>
              <a:buSzPct val="110000"/>
              <a:buFont typeface="Wingdings" pitchFamily="2" charset="2"/>
              <a:buChar char="Ø"/>
            </a:pPr>
            <a:endParaRPr lang="en-GB" sz="1200" b="1" smtClean="0">
              <a:sym typeface="Wingdings" pitchFamily="2" charset="2"/>
            </a:endParaRPr>
          </a:p>
          <a:p>
            <a:pPr algn="just" eaLnBrk="1" hangingPunct="1">
              <a:spcBef>
                <a:spcPct val="0"/>
              </a:spcBef>
              <a:buClr>
                <a:srgbClr val="A30D51"/>
              </a:buClr>
              <a:buSzPct val="110000"/>
              <a:buFont typeface="Wingdings" pitchFamily="2" charset="2"/>
              <a:buChar char="Ø"/>
            </a:pPr>
            <a:r>
              <a:rPr lang="en-GB" sz="2000" b="1" smtClean="0">
                <a:sym typeface="Wingdings" pitchFamily="2" charset="2"/>
              </a:rPr>
              <a:t>In practice: we check whether explicit reference is made to anti-crisis purposes in the programs (this happens, e.g. in Piedmont, Molise and Tuscany). Alternatively, we check whether the presence of an anti-crisis goal can be deduced  by the way the policies is being implemented (Lombardy, Umbria, Campania)</a:t>
            </a:r>
            <a:endParaRPr lang="en-GB" sz="2200" b="1" smtClean="0"/>
          </a:p>
        </p:txBody>
      </p:sp>
      <p:cxnSp>
        <p:nvCxnSpPr>
          <p:cNvPr id="50179" name="Connettore 1 3"/>
          <p:cNvCxnSpPr>
            <a:cxnSpLocks noChangeShapeType="1"/>
          </p:cNvCxnSpPr>
          <p:nvPr/>
        </p:nvCxnSpPr>
        <p:spPr bwMode="auto">
          <a:xfrm>
            <a:off x="198438" y="762000"/>
            <a:ext cx="8640762" cy="0"/>
          </a:xfrm>
          <a:prstGeom prst="line">
            <a:avLst/>
          </a:prstGeom>
          <a:noFill/>
          <a:ln w="57150" algn="ctr">
            <a:solidFill>
              <a:srgbClr val="A30D5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3200" b="1" smtClean="0">
                <a:solidFill>
                  <a:srgbClr val="A30D51"/>
                </a:solidFill>
              </a:rPr>
              <a:t>Concluding remarks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28600" y="762000"/>
            <a:ext cx="8610600" cy="5181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8288" indent="-268288" algn="just" eaLnBrk="1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>
                <a:srgbClr val="A30D51"/>
              </a:buClr>
              <a:buSzPct val="110000"/>
              <a:buFont typeface="Wingdings" pitchFamily="2" charset="2"/>
              <a:buChar char="Ø"/>
            </a:pPr>
            <a:r>
              <a:rPr lang="en-GB" sz="2200" b="1" smtClean="0"/>
              <a:t>Different priorities </a:t>
            </a:r>
          </a:p>
          <a:p>
            <a:pPr marL="268288" indent="-268288" algn="just" eaLnBrk="1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>
                <a:srgbClr val="A30D51"/>
              </a:buClr>
              <a:buSzPct val="110000"/>
              <a:buFont typeface="Wingdings" pitchFamily="2" charset="2"/>
              <a:buChar char="Ø"/>
            </a:pPr>
            <a:r>
              <a:rPr lang="en-GB" sz="2200" b="1" smtClean="0"/>
              <a:t>Some attention on collaborative R&amp;D, but – overall – the support to individual firms through subsidies or financial engineering has a larger weight </a:t>
            </a:r>
          </a:p>
          <a:p>
            <a:pPr marL="268288" indent="-268288" algn="just" eaLnBrk="1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>
                <a:srgbClr val="A30D51"/>
              </a:buClr>
              <a:buSzPct val="110000"/>
              <a:buFont typeface="Wingdings" pitchFamily="2" charset="2"/>
              <a:buChar char="Ø"/>
            </a:pPr>
            <a:r>
              <a:rPr lang="en-GB" sz="2200" b="1" smtClean="0"/>
              <a:t>In spite of recent emphasis on innovation clusters &amp; poles, only a few regions are strongly betting on territorially targeted policies</a:t>
            </a:r>
          </a:p>
          <a:p>
            <a:pPr marL="268288" indent="-268288" algn="just" eaLnBrk="1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>
                <a:srgbClr val="A30D51"/>
              </a:buClr>
              <a:buSzPct val="110000"/>
              <a:buFont typeface="Wingdings" pitchFamily="2" charset="2"/>
              <a:buChar char="Ø"/>
            </a:pPr>
            <a:r>
              <a:rPr lang="en-GB" sz="2200" b="1" smtClean="0"/>
              <a:t>Southern regions of Italy can be described by the trinomial: generic investments, single firms, low level of targeting. Their situation is not very different from the previous p.p. (Bellandi and Caloffi, 2006) </a:t>
            </a:r>
          </a:p>
          <a:p>
            <a:pPr marL="268288" indent="-268288" algn="just" eaLnBrk="1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>
                <a:srgbClr val="A30D51"/>
              </a:buClr>
              <a:buSzPct val="110000"/>
              <a:buFont typeface="Wingdings" pitchFamily="2" charset="2"/>
              <a:buChar char="Ø"/>
            </a:pPr>
            <a:r>
              <a:rPr lang="en-GB" sz="2200" b="1" smtClean="0"/>
              <a:t>Central-Northern regions of Italy place a major emphasis on R&amp;D (also on collaborative R&amp;D). They have a different policy attitude towards large firms</a:t>
            </a:r>
          </a:p>
        </p:txBody>
      </p:sp>
      <p:cxnSp>
        <p:nvCxnSpPr>
          <p:cNvPr id="52227" name="Connettore 1 3"/>
          <p:cNvCxnSpPr>
            <a:cxnSpLocks noChangeShapeType="1"/>
          </p:cNvCxnSpPr>
          <p:nvPr/>
        </p:nvCxnSpPr>
        <p:spPr bwMode="auto">
          <a:xfrm>
            <a:off x="198438" y="762000"/>
            <a:ext cx="8640762" cy="0"/>
          </a:xfrm>
          <a:prstGeom prst="line">
            <a:avLst/>
          </a:prstGeom>
          <a:noFill/>
          <a:ln w="57150" algn="ctr">
            <a:solidFill>
              <a:srgbClr val="A30D5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90600" y="1371600"/>
            <a:ext cx="6781800" cy="3962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3600"/>
              </a:spcAft>
              <a:buClr>
                <a:srgbClr val="A30D51"/>
              </a:buClr>
              <a:buFont typeface="Wingdings" pitchFamily="2" charset="2"/>
              <a:buChar char="Ø"/>
            </a:pPr>
            <a:r>
              <a:rPr lang="it-IT" sz="2400" b="1" smtClean="0"/>
              <a:t>Regions as key actors of industrial policy 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3600"/>
              </a:spcAft>
              <a:buClr>
                <a:srgbClr val="A30D51"/>
              </a:buClr>
              <a:buFont typeface="Wingdings" pitchFamily="2" charset="2"/>
              <a:buChar char="Ø"/>
            </a:pPr>
            <a:r>
              <a:rPr lang="it-IT" sz="2400" b="1" smtClean="0"/>
              <a:t>The objectives of the analysis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3600"/>
              </a:spcAft>
              <a:buClr>
                <a:srgbClr val="A30D51"/>
              </a:buClr>
              <a:buFont typeface="Wingdings" pitchFamily="2" charset="2"/>
              <a:buChar char="Ø"/>
            </a:pPr>
            <a:r>
              <a:rPr lang="it-IT" sz="2400" b="1" smtClean="0"/>
              <a:t>Market failures and their remedies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3600"/>
              </a:spcAft>
              <a:buClr>
                <a:srgbClr val="A30D51"/>
              </a:buClr>
              <a:buFont typeface="Wingdings" pitchFamily="2" charset="2"/>
              <a:buChar char="Ø"/>
            </a:pPr>
            <a:r>
              <a:rPr lang="it-IT" sz="2400" b="1" smtClean="0"/>
              <a:t>The empirical analysis: can we detect any “model” of regional policy?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09800" y="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b="1" kern="0" dirty="0">
                <a:solidFill>
                  <a:srgbClr val="A30D51"/>
                </a:solidFill>
                <a:latin typeface="+mn-lt"/>
                <a:ea typeface="+mj-ea"/>
                <a:cs typeface="+mj-cs"/>
              </a:rPr>
              <a:t>Outline</a:t>
            </a:r>
            <a:endParaRPr lang="it-IT" sz="4000" b="1" kern="0" dirty="0">
              <a:solidFill>
                <a:srgbClr val="A30D51"/>
              </a:solidFill>
              <a:latin typeface="+mn-lt"/>
              <a:ea typeface="+mj-ea"/>
              <a:cs typeface="+mj-cs"/>
            </a:endParaRPr>
          </a:p>
        </p:txBody>
      </p:sp>
      <p:cxnSp>
        <p:nvCxnSpPr>
          <p:cNvPr id="31747" name="Connettore 1 11"/>
          <p:cNvCxnSpPr>
            <a:cxnSpLocks noChangeShapeType="1"/>
          </p:cNvCxnSpPr>
          <p:nvPr/>
        </p:nvCxnSpPr>
        <p:spPr bwMode="auto">
          <a:xfrm>
            <a:off x="198438" y="762000"/>
            <a:ext cx="8640762" cy="0"/>
          </a:xfrm>
          <a:prstGeom prst="line">
            <a:avLst/>
          </a:prstGeom>
          <a:noFill/>
          <a:ln w="57150" algn="ctr">
            <a:solidFill>
              <a:srgbClr val="A30D5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7921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smtClean="0">
                <a:solidFill>
                  <a:srgbClr val="A30D51"/>
                </a:solidFill>
              </a:rPr>
              <a:t>Regions as key actors of industrial policy </a:t>
            </a:r>
            <a:endParaRPr lang="it-IT" sz="3200" b="1" smtClean="0">
              <a:solidFill>
                <a:srgbClr val="A30D51"/>
              </a:solidFill>
            </a:endParaRPr>
          </a:p>
        </p:txBody>
      </p:sp>
      <p:sp>
        <p:nvSpPr>
          <p:cNvPr id="32770" name="Text Box 870"/>
          <p:cNvSpPr txBox="1">
            <a:spLocks noChangeArrowheads="1"/>
          </p:cNvSpPr>
          <p:nvPr/>
        </p:nvSpPr>
        <p:spPr bwMode="auto">
          <a:xfrm>
            <a:off x="1219200" y="5334000"/>
            <a:ext cx="6858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600" b="1" dirty="0" err="1">
                <a:latin typeface="Calibri" pitchFamily="34" charset="0"/>
              </a:rPr>
              <a:t>Firm</a:t>
            </a:r>
            <a:r>
              <a:rPr lang="it-IT" sz="1600" b="1" dirty="0">
                <a:latin typeface="Calibri" pitchFamily="34" charset="0"/>
              </a:rPr>
              <a:t> </a:t>
            </a:r>
            <a:r>
              <a:rPr lang="it-IT" sz="1600" b="1" dirty="0" err="1">
                <a:latin typeface="Calibri" pitchFamily="34" charset="0"/>
              </a:rPr>
              <a:t>support</a:t>
            </a:r>
            <a:r>
              <a:rPr lang="it-IT" sz="1600" b="1" dirty="0">
                <a:latin typeface="Calibri" pitchFamily="34" charset="0"/>
              </a:rPr>
              <a:t>, </a:t>
            </a:r>
            <a:r>
              <a:rPr lang="it-IT" sz="1600" b="1" dirty="0" err="1">
                <a:latin typeface="Calibri" pitchFamily="34" charset="0"/>
              </a:rPr>
              <a:t>innovation</a:t>
            </a:r>
            <a:r>
              <a:rPr lang="it-IT" sz="1600" b="1" dirty="0">
                <a:latin typeface="Calibri" pitchFamily="34" charset="0"/>
              </a:rPr>
              <a:t> and </a:t>
            </a:r>
            <a:r>
              <a:rPr lang="it-IT" sz="1600" b="1" dirty="0" err="1">
                <a:latin typeface="Calibri" pitchFamily="34" charset="0"/>
              </a:rPr>
              <a:t>research</a:t>
            </a:r>
            <a:r>
              <a:rPr lang="it-IT" sz="1600" b="1" dirty="0">
                <a:latin typeface="Calibri" pitchFamily="34" charset="0"/>
              </a:rPr>
              <a:t> </a:t>
            </a:r>
            <a:r>
              <a:rPr lang="en-US" sz="1600" b="1" dirty="0">
                <a:latin typeface="Calibri" pitchFamily="34" charset="0"/>
              </a:rPr>
              <a:t>remain within the concurrent legislative competence of State-Regions</a:t>
            </a:r>
            <a:endParaRPr lang="it-IT" sz="1600" b="1" dirty="0">
              <a:latin typeface="Calibri" pitchFamily="34" charset="0"/>
            </a:endParaRPr>
          </a:p>
        </p:txBody>
      </p:sp>
      <p:cxnSp>
        <p:nvCxnSpPr>
          <p:cNvPr id="32771" name="Connettore 1 60"/>
          <p:cNvCxnSpPr>
            <a:cxnSpLocks noChangeShapeType="1"/>
          </p:cNvCxnSpPr>
          <p:nvPr/>
        </p:nvCxnSpPr>
        <p:spPr bwMode="auto">
          <a:xfrm>
            <a:off x="198438" y="762000"/>
            <a:ext cx="8640762" cy="0"/>
          </a:xfrm>
          <a:prstGeom prst="line">
            <a:avLst/>
          </a:prstGeom>
          <a:noFill/>
          <a:ln w="57150" algn="ctr">
            <a:solidFill>
              <a:srgbClr val="A30D51"/>
            </a:solidFill>
            <a:round/>
            <a:headEnd/>
            <a:tailEnd/>
          </a:ln>
        </p:spPr>
      </p:cxnSp>
      <p:pic>
        <p:nvPicPr>
          <p:cNvPr id="32772" name="Picture 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14400"/>
            <a:ext cx="8763000" cy="44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7921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3200" b="1" smtClean="0">
                <a:solidFill>
                  <a:srgbClr val="A30D51"/>
                </a:solidFill>
              </a:rPr>
              <a:t>The objective of our analysis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09600" y="1143000"/>
            <a:ext cx="7620000" cy="441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 eaLnBrk="1" hangingPunct="1">
              <a:lnSpc>
                <a:spcPct val="100000"/>
              </a:lnSpc>
            </a:pPr>
            <a:r>
              <a:rPr lang="en-GB" sz="2000" b="1" smtClean="0">
                <a:sym typeface="Wingdings" pitchFamily="2" charset="2"/>
              </a:rPr>
              <a:t> </a:t>
            </a:r>
            <a:r>
              <a:rPr lang="en-GB" sz="2000" b="1" smtClean="0"/>
              <a:t>(</a:t>
            </a:r>
            <a:r>
              <a:rPr lang="en-GB" sz="2000" b="1" smtClean="0">
                <a:solidFill>
                  <a:srgbClr val="A30D51"/>
                </a:solidFill>
              </a:rPr>
              <a:t>p.p. 2000-06 – policy learning</a:t>
            </a:r>
            <a:r>
              <a:rPr lang="en-GB" sz="2000" b="1" smtClean="0"/>
              <a:t>) During the first programming period, the regional policy makers have set the stage. They have inherited some national policies, and - in some cases-  they have experimented their own tools &amp; interventions (Brancati, 2004; Bellandi and Caloffi, 2006). </a:t>
            </a:r>
          </a:p>
          <a:p>
            <a:pPr marL="0" indent="0" algn="just" eaLnBrk="1" hangingPunct="1">
              <a:lnSpc>
                <a:spcPct val="100000"/>
              </a:lnSpc>
            </a:pPr>
            <a:endParaRPr lang="en-GB" sz="2000" b="1" smtClean="0"/>
          </a:p>
          <a:p>
            <a:pPr marL="0" indent="0" algn="just" eaLnBrk="1" hangingPunct="1">
              <a:lnSpc>
                <a:spcPct val="100000"/>
              </a:lnSpc>
            </a:pPr>
            <a:r>
              <a:rPr lang="en-GB" sz="2000" b="1" smtClean="0">
                <a:sym typeface="Wingdings" pitchFamily="2" charset="2"/>
              </a:rPr>
              <a:t> </a:t>
            </a:r>
            <a:r>
              <a:rPr lang="en-GB" sz="2000" b="1" smtClean="0"/>
              <a:t>(</a:t>
            </a:r>
            <a:r>
              <a:rPr lang="en-GB" sz="2000" b="1" smtClean="0">
                <a:solidFill>
                  <a:srgbClr val="A30D51"/>
                </a:solidFill>
              </a:rPr>
              <a:t>p.p. 2007-13 – policy ?</a:t>
            </a:r>
            <a:r>
              <a:rPr lang="en-GB" sz="2000" b="1" smtClean="0"/>
              <a:t>) Once defined their policy-making infrastructures &amp; experimented some tools: </a:t>
            </a:r>
          </a:p>
          <a:p>
            <a:pPr marL="0" indent="0" algn="just" eaLnBrk="1" hangingPunct="1">
              <a:lnSpc>
                <a:spcPct val="100000"/>
              </a:lnSpc>
            </a:pPr>
            <a:endParaRPr lang="en-GB" sz="1000" b="1" smtClean="0"/>
          </a:p>
          <a:p>
            <a:pPr marL="0" indent="0" algn="just" eaLnBrk="1" hangingPunct="1">
              <a:buClr>
                <a:srgbClr val="A30D51"/>
              </a:buClr>
              <a:buFont typeface="Calibri" pitchFamily="34" charset="0"/>
              <a:buAutoNum type="arabicPeriod"/>
            </a:pPr>
            <a:r>
              <a:rPr lang="en-GB" sz="2400" b="1" smtClean="0"/>
              <a:t> What is regional industrial policy today?</a:t>
            </a:r>
          </a:p>
          <a:p>
            <a:pPr marL="0" indent="0" algn="just" eaLnBrk="1" hangingPunct="1">
              <a:buClr>
                <a:srgbClr val="A30D51"/>
              </a:buClr>
              <a:buFont typeface="Calibri" pitchFamily="34" charset="0"/>
              <a:buAutoNum type="arabicPeriod"/>
            </a:pPr>
            <a:r>
              <a:rPr lang="en-GB" sz="2400" b="1" smtClean="0"/>
              <a:t> Can we identify any regional policy model?</a:t>
            </a:r>
          </a:p>
          <a:p>
            <a:pPr marL="0" indent="0" algn="just" eaLnBrk="1" hangingPunct="1">
              <a:spcBef>
                <a:spcPts val="1800"/>
              </a:spcBef>
            </a:pPr>
            <a:endParaRPr lang="en-GB" sz="2400" b="1" smtClean="0"/>
          </a:p>
        </p:txBody>
      </p:sp>
      <p:cxnSp>
        <p:nvCxnSpPr>
          <p:cNvPr id="33795" name="Connettore 1 3"/>
          <p:cNvCxnSpPr>
            <a:cxnSpLocks noChangeShapeType="1"/>
          </p:cNvCxnSpPr>
          <p:nvPr/>
        </p:nvCxnSpPr>
        <p:spPr bwMode="auto">
          <a:xfrm>
            <a:off x="198438" y="762000"/>
            <a:ext cx="8640762" cy="0"/>
          </a:xfrm>
          <a:prstGeom prst="line">
            <a:avLst/>
          </a:prstGeom>
          <a:noFill/>
          <a:ln w="57150" algn="ctr">
            <a:solidFill>
              <a:srgbClr val="A30D5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28600" y="122238"/>
            <a:ext cx="8610600" cy="4111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it-IT" sz="3000" b="1" smtClean="0">
                <a:solidFill>
                  <a:srgbClr val="A30D51"/>
                </a:solidFill>
              </a:rPr>
              <a:t>Market failures … and their remedies</a:t>
            </a:r>
          </a:p>
        </p:txBody>
      </p:sp>
      <p:cxnSp>
        <p:nvCxnSpPr>
          <p:cNvPr id="35842" name="Connettore 1 3"/>
          <p:cNvCxnSpPr>
            <a:cxnSpLocks noChangeShapeType="1"/>
          </p:cNvCxnSpPr>
          <p:nvPr/>
        </p:nvCxnSpPr>
        <p:spPr bwMode="auto">
          <a:xfrm>
            <a:off x="198438" y="762000"/>
            <a:ext cx="8640762" cy="0"/>
          </a:xfrm>
          <a:prstGeom prst="line">
            <a:avLst/>
          </a:prstGeom>
          <a:noFill/>
          <a:ln w="57150" algn="ctr">
            <a:solidFill>
              <a:srgbClr val="A30D51"/>
            </a:solidFill>
            <a:round/>
            <a:headEnd/>
            <a:tailEnd/>
          </a:ln>
        </p:spPr>
      </p:cxnSp>
      <p:pic>
        <p:nvPicPr>
          <p:cNvPr id="35843" name="Picture 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900113"/>
            <a:ext cx="7391400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7921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3200" b="1" smtClean="0">
                <a:solidFill>
                  <a:srgbClr val="A30D51"/>
                </a:solidFill>
              </a:rPr>
              <a:t>The empirical analysis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90600" y="1219200"/>
            <a:ext cx="7086600" cy="449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 eaLnBrk="1" hangingPunct="1">
              <a:lnSpc>
                <a:spcPct val="80000"/>
              </a:lnSpc>
            </a:pPr>
            <a:r>
              <a:rPr lang="en-GB" sz="2200" b="1" dirty="0" smtClean="0"/>
              <a:t>Analysis of the regional programming documents (POR) + implementation documents + call for tenders issued by the Italian regions</a:t>
            </a:r>
          </a:p>
          <a:p>
            <a:pPr marL="0" indent="0" algn="just" eaLnBrk="1" hangingPunct="1">
              <a:lnSpc>
                <a:spcPct val="80000"/>
              </a:lnSpc>
            </a:pPr>
            <a:endParaRPr lang="en-GB" sz="2200" b="1" dirty="0" smtClean="0"/>
          </a:p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  <a:buClr>
                <a:srgbClr val="A30D51"/>
              </a:buClr>
              <a:buFontTx/>
              <a:buAutoNum type="arabicPeriod"/>
            </a:pPr>
            <a:r>
              <a:rPr lang="en-GB" sz="2200" b="1" dirty="0" smtClean="0"/>
              <a:t> Market failures and policy objectives</a:t>
            </a:r>
          </a:p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  <a:buClr>
                <a:srgbClr val="A30D51"/>
              </a:buClr>
              <a:buFontTx/>
              <a:buAutoNum type="arabicPeriod"/>
            </a:pPr>
            <a:r>
              <a:rPr lang="en-GB" sz="2200" b="1" dirty="0" smtClean="0"/>
              <a:t> Beneficiaries’ and projects’ features</a:t>
            </a:r>
          </a:p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  <a:buClr>
                <a:srgbClr val="A30D51"/>
              </a:buClr>
              <a:buFontTx/>
              <a:buAutoNum type="arabicPeriod"/>
            </a:pPr>
            <a:r>
              <a:rPr lang="en-GB" sz="2200" b="1" dirty="0" smtClean="0"/>
              <a:t> Specific features of the policy tool </a:t>
            </a:r>
          </a:p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  <a:buClr>
                <a:srgbClr val="A30D51"/>
              </a:buClr>
              <a:buFontTx/>
              <a:buAutoNum type="arabicPeriod"/>
            </a:pPr>
            <a:r>
              <a:rPr lang="en-GB" sz="2200" b="1" dirty="0" smtClean="0"/>
              <a:t> Policy target(s)</a:t>
            </a:r>
          </a:p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</a:pPr>
            <a:endParaRPr lang="en-GB" sz="2200" b="1" dirty="0" smtClean="0"/>
          </a:p>
          <a:p>
            <a:pPr marL="0" indent="0" algn="just" eaLnBrk="1" hangingPunct="1">
              <a:lnSpc>
                <a:spcPct val="80000"/>
              </a:lnSpc>
            </a:pPr>
            <a:r>
              <a:rPr lang="en-GB" sz="2200" b="1" dirty="0" smtClean="0"/>
              <a:t>The weights used: the ERDF funds used by the various interventions as of </a:t>
            </a:r>
            <a:r>
              <a:rPr lang="en-GB" sz="2200" b="1" dirty="0" err="1" smtClean="0"/>
              <a:t>june</a:t>
            </a:r>
            <a:r>
              <a:rPr lang="en-GB" sz="2200" b="1" dirty="0" smtClean="0"/>
              <a:t> 2012</a:t>
            </a:r>
          </a:p>
          <a:p>
            <a:pPr marL="0" indent="0" algn="just" eaLnBrk="1" hangingPunct="1">
              <a:lnSpc>
                <a:spcPct val="80000"/>
              </a:lnSpc>
            </a:pPr>
            <a:endParaRPr lang="en-GB" sz="2200" b="1" dirty="0" smtClean="0"/>
          </a:p>
        </p:txBody>
      </p:sp>
      <p:cxnSp>
        <p:nvCxnSpPr>
          <p:cNvPr id="36867" name="Connettore 1 3"/>
          <p:cNvCxnSpPr>
            <a:cxnSpLocks noChangeShapeType="1"/>
          </p:cNvCxnSpPr>
          <p:nvPr/>
        </p:nvCxnSpPr>
        <p:spPr bwMode="auto">
          <a:xfrm>
            <a:off x="198438" y="762000"/>
            <a:ext cx="8640762" cy="0"/>
          </a:xfrm>
          <a:prstGeom prst="line">
            <a:avLst/>
          </a:prstGeom>
          <a:noFill/>
          <a:ln w="57150" algn="ctr">
            <a:solidFill>
              <a:srgbClr val="A30D5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 txBox="1">
            <a:spLocks noChangeArrowheads="1"/>
          </p:cNvSpPr>
          <p:nvPr/>
        </p:nvSpPr>
        <p:spPr bwMode="auto">
          <a:xfrm>
            <a:off x="457200" y="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10000"/>
              </a:lnSpc>
              <a:spcBef>
                <a:spcPct val="20000"/>
              </a:spcBef>
            </a:pPr>
            <a:r>
              <a:rPr lang="it-IT" sz="2800" b="1">
                <a:solidFill>
                  <a:srgbClr val="A30D51"/>
                </a:solidFill>
                <a:latin typeface="Calibri" pitchFamily="34" charset="0"/>
              </a:rPr>
              <a:t>1. Market failures &amp; policy goals</a:t>
            </a:r>
          </a:p>
        </p:txBody>
      </p:sp>
      <p:cxnSp>
        <p:nvCxnSpPr>
          <p:cNvPr id="37890" name="Connettore 1 4"/>
          <p:cNvCxnSpPr>
            <a:cxnSpLocks noChangeShapeType="1"/>
          </p:cNvCxnSpPr>
          <p:nvPr/>
        </p:nvCxnSpPr>
        <p:spPr bwMode="auto">
          <a:xfrm>
            <a:off x="198438" y="609600"/>
            <a:ext cx="8640762" cy="0"/>
          </a:xfrm>
          <a:prstGeom prst="line">
            <a:avLst/>
          </a:prstGeom>
          <a:noFill/>
          <a:ln w="57150" algn="ctr">
            <a:solidFill>
              <a:srgbClr val="A30D51"/>
            </a:solidFill>
            <a:round/>
            <a:headEnd/>
            <a:tailEnd/>
          </a:ln>
        </p:spPr>
      </p:cxnSp>
      <p:graphicFrame>
        <p:nvGraphicFramePr>
          <p:cNvPr id="38040" name="Group 152"/>
          <p:cNvGraphicFramePr>
            <a:graphicFrameLocks noGrp="1"/>
          </p:cNvGraphicFramePr>
          <p:nvPr/>
        </p:nvGraphicFramePr>
        <p:xfrm>
          <a:off x="152400" y="685800"/>
          <a:ext cx="8763000" cy="5193666"/>
        </p:xfrm>
        <a:graphic>
          <a:graphicData uri="http://schemas.openxmlformats.org/drawingml/2006/table">
            <a:tbl>
              <a:tblPr/>
              <a:tblGrid>
                <a:gridCol w="1282700"/>
                <a:gridCol w="1801813"/>
                <a:gridCol w="2413000"/>
                <a:gridCol w="3265487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Goals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R&amp;D investment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Other kind of investment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0350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Market failures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positive externalities, spillovers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R&amp;D incentives for single firms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169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coordination failures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Incentives to R&amp;D collaboration; 3. Innovation poles and clusters, production chains/filières, technology transfer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44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information asymmetries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Micro-level interventions on credit and capital markets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44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negative externalities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Eco-incentives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09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network externalities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 Diffusion of ICTs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0366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incomplete information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 Information campaigns, diffusion of management/marketing techniques and practices to raise organizational performance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9"/>
          <p:cNvSpPr>
            <a:spLocks noChangeArrowheads="1"/>
          </p:cNvSpPr>
          <p:nvPr/>
        </p:nvSpPr>
        <p:spPr bwMode="auto">
          <a:xfrm>
            <a:off x="457200" y="0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solidFill>
                  <a:srgbClr val="A30D51"/>
                </a:solidFill>
                <a:latin typeface="Calibri" pitchFamily="34" charset="0"/>
              </a:rPr>
              <a:t>1. Market failures &amp; policy goals</a:t>
            </a:r>
          </a:p>
        </p:txBody>
      </p:sp>
      <p:cxnSp>
        <p:nvCxnSpPr>
          <p:cNvPr id="38914" name="Connettore 1 3"/>
          <p:cNvCxnSpPr>
            <a:cxnSpLocks noChangeShapeType="1"/>
          </p:cNvCxnSpPr>
          <p:nvPr/>
        </p:nvCxnSpPr>
        <p:spPr bwMode="auto">
          <a:xfrm>
            <a:off x="198438" y="762000"/>
            <a:ext cx="8640762" cy="0"/>
          </a:xfrm>
          <a:prstGeom prst="line">
            <a:avLst/>
          </a:prstGeom>
          <a:noFill/>
          <a:ln w="57150" algn="ctr">
            <a:solidFill>
              <a:srgbClr val="A30D51"/>
            </a:solidFill>
            <a:round/>
            <a:headEnd/>
            <a:tailEnd/>
          </a:ln>
        </p:spPr>
      </p:cxnSp>
      <p:graphicFrame>
        <p:nvGraphicFramePr>
          <p:cNvPr id="5" name="Grafico 4"/>
          <p:cNvGraphicFramePr>
            <a:graphicFrameLocks noGrp="1"/>
          </p:cNvGraphicFramePr>
          <p:nvPr/>
        </p:nvGraphicFramePr>
        <p:xfrm>
          <a:off x="381000" y="914400"/>
          <a:ext cx="8458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7467600" y="1905000"/>
            <a:ext cx="16764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/>
              <a:t>R&amp;D for single firms</a:t>
            </a:r>
          </a:p>
        </p:txBody>
      </p:sp>
      <p:sp>
        <p:nvSpPr>
          <p:cNvPr id="38917" name="Text Box 6"/>
          <p:cNvSpPr txBox="1">
            <a:spLocks noChangeArrowheads="1"/>
          </p:cNvSpPr>
          <p:nvPr/>
        </p:nvSpPr>
        <p:spPr bwMode="auto">
          <a:xfrm>
            <a:off x="7467600" y="2209800"/>
            <a:ext cx="1524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/>
              <a:t>R&amp;D collabs</a:t>
            </a:r>
          </a:p>
        </p:txBody>
      </p:sp>
      <p:sp>
        <p:nvSpPr>
          <p:cNvPr id="38918" name="Text Box 7"/>
          <p:cNvSpPr txBox="1">
            <a:spLocks noChangeArrowheads="1"/>
          </p:cNvSpPr>
          <p:nvPr/>
        </p:nvSpPr>
        <p:spPr bwMode="auto">
          <a:xfrm>
            <a:off x="7467600" y="2468563"/>
            <a:ext cx="1524000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/>
              <a:t>Poles</a:t>
            </a:r>
          </a:p>
        </p:txBody>
      </p:sp>
      <p:sp>
        <p:nvSpPr>
          <p:cNvPr id="38919" name="Text Box 8"/>
          <p:cNvSpPr txBox="1">
            <a:spLocks noChangeArrowheads="1"/>
          </p:cNvSpPr>
          <p:nvPr/>
        </p:nvSpPr>
        <p:spPr bwMode="auto">
          <a:xfrm>
            <a:off x="7467600" y="2468563"/>
            <a:ext cx="1524000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/>
              <a:t>Poles</a:t>
            </a:r>
          </a:p>
        </p:txBody>
      </p:sp>
      <p:sp>
        <p:nvSpPr>
          <p:cNvPr id="38920" name="Text Box 9"/>
          <p:cNvSpPr txBox="1">
            <a:spLocks noChangeArrowheads="1"/>
          </p:cNvSpPr>
          <p:nvPr/>
        </p:nvSpPr>
        <p:spPr bwMode="auto">
          <a:xfrm>
            <a:off x="7467600" y="2773363"/>
            <a:ext cx="1524000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/>
              <a:t>Credit</a:t>
            </a:r>
          </a:p>
        </p:txBody>
      </p:sp>
      <p:sp>
        <p:nvSpPr>
          <p:cNvPr id="38921" name="Text Box 10"/>
          <p:cNvSpPr txBox="1">
            <a:spLocks noChangeArrowheads="1"/>
          </p:cNvSpPr>
          <p:nvPr/>
        </p:nvSpPr>
        <p:spPr bwMode="auto">
          <a:xfrm>
            <a:off x="7467600" y="3048000"/>
            <a:ext cx="1524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/>
              <a:t>New firms</a:t>
            </a:r>
          </a:p>
        </p:txBody>
      </p:sp>
      <p:sp>
        <p:nvSpPr>
          <p:cNvPr id="38922" name="Text Box 11"/>
          <p:cNvSpPr txBox="1">
            <a:spLocks noChangeArrowheads="1"/>
          </p:cNvSpPr>
          <p:nvPr/>
        </p:nvSpPr>
        <p:spPr bwMode="auto">
          <a:xfrm>
            <a:off x="7467600" y="3306763"/>
            <a:ext cx="1524000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 dirty="0" err="1"/>
              <a:t>Eco-incentives</a:t>
            </a:r>
            <a:endParaRPr lang="it-IT" sz="1200" b="1" dirty="0"/>
          </a:p>
        </p:txBody>
      </p:sp>
      <p:sp>
        <p:nvSpPr>
          <p:cNvPr id="38923" name="Text Box 12"/>
          <p:cNvSpPr txBox="1">
            <a:spLocks noChangeArrowheads="1"/>
          </p:cNvSpPr>
          <p:nvPr/>
        </p:nvSpPr>
        <p:spPr bwMode="auto">
          <a:xfrm>
            <a:off x="7467600" y="3581400"/>
            <a:ext cx="1524000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 dirty="0" err="1"/>
              <a:t>IT-organization</a:t>
            </a:r>
            <a:endParaRPr lang="it-IT" sz="1200" b="1" dirty="0"/>
          </a:p>
        </p:txBody>
      </p:sp>
      <p:sp>
        <p:nvSpPr>
          <p:cNvPr id="38924" name="Text Box 13"/>
          <p:cNvSpPr txBox="1">
            <a:spLocks noChangeArrowheads="1"/>
          </p:cNvSpPr>
          <p:nvPr/>
        </p:nvSpPr>
        <p:spPr bwMode="auto">
          <a:xfrm>
            <a:off x="7467600" y="3840163"/>
            <a:ext cx="1524000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/>
              <a:t>Consultancy</a:t>
            </a:r>
          </a:p>
        </p:txBody>
      </p:sp>
      <p:sp>
        <p:nvSpPr>
          <p:cNvPr id="38925" name="Text Box 14"/>
          <p:cNvSpPr txBox="1">
            <a:spLocks noChangeArrowheads="1"/>
          </p:cNvSpPr>
          <p:nvPr/>
        </p:nvSpPr>
        <p:spPr bwMode="auto">
          <a:xfrm>
            <a:off x="7467600" y="4144963"/>
            <a:ext cx="1524000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/>
              <a:t>Mix-generic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7921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3200" b="1" smtClean="0">
                <a:solidFill>
                  <a:srgbClr val="A30D51"/>
                </a:solidFill>
              </a:rPr>
              <a:t>2. The beneficiaries</a:t>
            </a:r>
          </a:p>
        </p:txBody>
      </p:sp>
      <p:cxnSp>
        <p:nvCxnSpPr>
          <p:cNvPr id="39938" name="Connettore 1 7"/>
          <p:cNvCxnSpPr>
            <a:cxnSpLocks noChangeShapeType="1"/>
          </p:cNvCxnSpPr>
          <p:nvPr/>
        </p:nvCxnSpPr>
        <p:spPr bwMode="auto">
          <a:xfrm>
            <a:off x="198438" y="762000"/>
            <a:ext cx="8640762" cy="0"/>
          </a:xfrm>
          <a:prstGeom prst="line">
            <a:avLst/>
          </a:prstGeom>
          <a:noFill/>
          <a:ln w="57150" algn="ctr">
            <a:solidFill>
              <a:srgbClr val="A30D51"/>
            </a:solidFill>
            <a:round/>
            <a:headEnd/>
            <a:tailEnd/>
          </a:ln>
        </p:spPr>
      </p:cxnSp>
      <p:graphicFrame>
        <p:nvGraphicFramePr>
          <p:cNvPr id="9" name="Grafico 8"/>
          <p:cNvGraphicFramePr>
            <a:graphicFrameLocks noGrp="1"/>
          </p:cNvGraphicFramePr>
          <p:nvPr/>
        </p:nvGraphicFramePr>
        <p:xfrm>
          <a:off x="381000" y="990600"/>
          <a:ext cx="8305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1905000" y="5486400"/>
            <a:ext cx="19050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 b="1"/>
              <a:t>Single firms</a:t>
            </a:r>
          </a:p>
        </p:txBody>
      </p:sp>
      <p:sp>
        <p:nvSpPr>
          <p:cNvPr id="39941" name="Text Box 6"/>
          <p:cNvSpPr txBox="1">
            <a:spLocks noChangeArrowheads="1"/>
          </p:cNvSpPr>
          <p:nvPr/>
        </p:nvSpPr>
        <p:spPr bwMode="auto">
          <a:xfrm>
            <a:off x="4191000" y="5454650"/>
            <a:ext cx="22098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 b="1" dirty="0" err="1"/>
              <a:t>Collaborating</a:t>
            </a:r>
            <a:r>
              <a:rPr lang="it-IT" sz="1600" b="1" dirty="0"/>
              <a:t> </a:t>
            </a:r>
            <a:r>
              <a:rPr lang="it-IT" sz="1600" b="1" dirty="0" err="1"/>
              <a:t>agents</a:t>
            </a:r>
            <a:endParaRPr lang="it-IT" sz="1600" b="1" dirty="0"/>
          </a:p>
        </p:txBody>
      </p:sp>
      <p:sp>
        <p:nvSpPr>
          <p:cNvPr id="39942" name="Text Box 7"/>
          <p:cNvSpPr txBox="1">
            <a:spLocks noChangeArrowheads="1"/>
          </p:cNvSpPr>
          <p:nvPr/>
        </p:nvSpPr>
        <p:spPr bwMode="auto">
          <a:xfrm>
            <a:off x="6629400" y="5486400"/>
            <a:ext cx="19812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 b="1"/>
              <a:t>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2812</TotalTime>
  <Words>1051</Words>
  <Application>Microsoft Office PowerPoint</Application>
  <PresentationFormat>Presentazione su schermo (4:3)</PresentationFormat>
  <Paragraphs>208</Paragraphs>
  <Slides>18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18</vt:i4>
      </vt:variant>
    </vt:vector>
  </HeadingPairs>
  <TitlesOfParts>
    <vt:vector size="21" baseType="lpstr">
      <vt:lpstr>Tema1</vt:lpstr>
      <vt:lpstr>Grafico</vt:lpstr>
      <vt:lpstr>Equazione</vt:lpstr>
      <vt:lpstr>Enterprise and innovation policies in comparison:  where do the Italian regions go?</vt:lpstr>
      <vt:lpstr>Diapositiva 2</vt:lpstr>
      <vt:lpstr>Regions as key actors of industrial policy </vt:lpstr>
      <vt:lpstr>The objective of our analysis</vt:lpstr>
      <vt:lpstr>Market failures … and their remedies</vt:lpstr>
      <vt:lpstr>The empirical analysis</vt:lpstr>
      <vt:lpstr>Diapositiva 7</vt:lpstr>
      <vt:lpstr>Diapositiva 8</vt:lpstr>
      <vt:lpstr>2. The beneficiaries</vt:lpstr>
      <vt:lpstr>3. Types of incentives</vt:lpstr>
      <vt:lpstr>4. Targets (1) </vt:lpstr>
      <vt:lpstr>4. Targets (2)</vt:lpstr>
      <vt:lpstr>National policies</vt:lpstr>
      <vt:lpstr>Cluster analysis: the variables</vt:lpstr>
      <vt:lpstr>Cluster analysis: the methodology</vt:lpstr>
      <vt:lpstr>Cluster analysis: the results</vt:lpstr>
      <vt:lpstr>Anti-crisis policies?</vt:lpstr>
      <vt:lpstr>Concluding remarks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mariani</cp:lastModifiedBy>
  <cp:revision>112</cp:revision>
  <dcterms:created xsi:type="dcterms:W3CDTF">2012-08-14T15:10:46Z</dcterms:created>
  <dcterms:modified xsi:type="dcterms:W3CDTF">2012-10-08T13:44:20Z</dcterms:modified>
</cp:coreProperties>
</file>